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34.jpeg" ContentType="image/jpeg"/>
  <Override PartName="/ppt/media/image33.jpeg" ContentType="image/jpeg"/>
  <Override PartName="/ppt/media/image32.jpeg" ContentType="image/jpeg"/>
  <Override PartName="/ppt/media/image31.jpeg" ContentType="image/jpeg"/>
  <Override PartName="/ppt/media/image30.jpeg" ContentType="image/jpeg"/>
  <Override PartName="/ppt/media/image1.wmf" ContentType="image/x-wmf"/>
  <Override PartName="/ppt/media/image2.wmf" ContentType="image/x-wmf"/>
  <Override PartName="/ppt/media/image6.png" ContentType="image/png"/>
  <Override PartName="/ppt/media/image5.png" ContentType="image/png"/>
  <Override PartName="/ppt/media/image4.png" ContentType="image/png"/>
  <Override PartName="/ppt/media/image7.png" ContentType="image/png"/>
  <Override PartName="/ppt/media/image8.png" ContentType="image/png"/>
  <Override PartName="/ppt/media/image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3.jpeg" ContentType="image/jpeg"/>
  <Override PartName="/ppt/media/image11.png" ContentType="image/png"/>
  <Override PartName="/ppt/media/image13.png" ContentType="image/png"/>
  <Override PartName="/ppt/media/image14.png" ContentType="image/png"/>
  <Override PartName="/ppt/media/image10.png" ContentType="image/png"/>
  <Override PartName="/ppt/media/image12.png" ContentType="image/png"/>
  <Override PartName="/ppt/media/image15.png" ContentType="image/png"/>
  <Override PartName="/ppt/media/image1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404040"/>
              </a:solidFill>
              <a:latin typeface="Calibri"/>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404040"/>
              </a:solidFill>
              <a:latin typeface="Calibri"/>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dt"/>
          </p:nvPr>
        </p:nvSpPr>
        <p:spPr>
          <a:xfrm>
            <a:off x="1097280" y="6459840"/>
            <a:ext cx="2471760" cy="364680"/>
          </a:xfrm>
          <a:prstGeom prst="rect">
            <a:avLst/>
          </a:prstGeom>
        </p:spPr>
        <p:txBody>
          <a:bodyPr anchor="ctr"/>
          <a:p>
            <a:pPr>
              <a:lnSpc>
                <a:spcPct val="100000"/>
              </a:lnSpc>
            </a:pPr>
            <a:fld id="{A7585358-4199-4DA3-A1C6-35151D1A8660}" type="datetime">
              <a:rPr b="0" lang="en-IN" sz="900" spc="-1" strike="noStrike">
                <a:solidFill>
                  <a:srgbClr val="ffffff"/>
                </a:solidFill>
                <a:latin typeface="Calibri"/>
              </a:rPr>
              <a:t>24/03/19</a:t>
            </a:fld>
            <a:endParaRPr b="0" lang="en-IN" sz="900" spc="-1" strike="noStrike">
              <a:latin typeface="Times New Roman"/>
            </a:endParaRPr>
          </a:p>
        </p:txBody>
      </p:sp>
      <p:sp>
        <p:nvSpPr>
          <p:cNvPr id="6" name="PlaceHolder 7"/>
          <p:cNvSpPr>
            <a:spLocks noGrp="1"/>
          </p:cNvSpPr>
          <p:nvPr>
            <p:ph type="ftr"/>
          </p:nvPr>
        </p:nvSpPr>
        <p:spPr>
          <a:xfrm>
            <a:off x="3686040" y="6459840"/>
            <a:ext cx="4822560" cy="364680"/>
          </a:xfrm>
          <a:prstGeom prst="rect">
            <a:avLst/>
          </a:prstGeom>
        </p:spPr>
        <p:txBody>
          <a:bodyPr anchor="ctr"/>
          <a:p>
            <a:endParaRPr b="0" lang="en-IN" sz="2400" spc="-1" strike="noStrike">
              <a:latin typeface="Times New Roman"/>
            </a:endParaRPr>
          </a:p>
        </p:txBody>
      </p:sp>
      <p:sp>
        <p:nvSpPr>
          <p:cNvPr id="7" name="PlaceHolder 8"/>
          <p:cNvSpPr>
            <a:spLocks noGrp="1"/>
          </p:cNvSpPr>
          <p:nvPr>
            <p:ph type="sldNum"/>
          </p:nvPr>
        </p:nvSpPr>
        <p:spPr>
          <a:xfrm>
            <a:off x="9900360" y="6459840"/>
            <a:ext cx="1311840" cy="364680"/>
          </a:xfrm>
          <a:prstGeom prst="rect">
            <a:avLst/>
          </a:prstGeom>
        </p:spPr>
        <p:txBody>
          <a:bodyPr anchor="ctr"/>
          <a:p>
            <a:pPr algn="r">
              <a:lnSpc>
                <a:spcPct val="100000"/>
              </a:lnSpc>
            </a:pPr>
            <a:fld id="{E938FE6F-DF15-4950-AF8C-9F06266E4103}" type="slidenum">
              <a:rPr b="0" lang="en-IN" sz="1050" spc="-1" strike="noStrike">
                <a:solidFill>
                  <a:srgbClr val="ffffff"/>
                </a:solidFill>
                <a:latin typeface="Calibri"/>
              </a:rPr>
              <a:t>&lt;number&gt;</a:t>
            </a:fld>
            <a:endParaRPr b="0" lang="en-IN" sz="1050" spc="-1" strike="noStrike">
              <a:latin typeface="Times New Roman"/>
            </a:endParaRPr>
          </a:p>
        </p:txBody>
      </p:sp>
      <p:sp>
        <p:nvSpPr>
          <p:cNvPr id="8" name="PlaceHolder 9"/>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9" name="PlaceHolder 1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404040"/>
                </a:solidFill>
                <a:latin typeface="Calibri"/>
              </a:rPr>
              <a:t>Click to edit the outline text format</a:t>
            </a:r>
            <a:endParaRPr b="0" lang="en-US" sz="2000" spc="-1" strike="noStrike">
              <a:solidFill>
                <a:srgbClr val="404040"/>
              </a:solidFill>
              <a:latin typeface="Calibri"/>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Calibri"/>
              </a:rPr>
              <a:t>Second Outline Level</a:t>
            </a:r>
            <a:endParaRPr b="0" lang="en-US" sz="1400" spc="-1" strike="noStrike">
              <a:solidFill>
                <a:srgbClr val="404040"/>
              </a:solidFill>
              <a:latin typeface="Calibri"/>
            </a:endParaRPr>
          </a:p>
          <a:p>
            <a:pPr lvl="2" marL="1296000" indent="-288000">
              <a:spcBef>
                <a:spcPts val="850"/>
              </a:spcBef>
              <a:buClr>
                <a:srgbClr val="000000"/>
              </a:buClr>
              <a:buSzPct val="45000"/>
              <a:buFont typeface="Wingdings" charset="2"/>
              <a:buChar char=""/>
            </a:pPr>
            <a:r>
              <a:rPr b="0" lang="en-US" sz="1400" spc="-1" strike="noStrike">
                <a:solidFill>
                  <a:srgbClr val="404040"/>
                </a:solidFill>
                <a:latin typeface="Calibri"/>
              </a:rPr>
              <a:t>Third Outline Level</a:t>
            </a:r>
            <a:endParaRPr b="0" lang="en-US" sz="1400" spc="-1" strike="noStrike">
              <a:solidFill>
                <a:srgbClr val="404040"/>
              </a:solidFill>
              <a:latin typeface="Calibri"/>
            </a:endParaRPr>
          </a:p>
          <a:p>
            <a:pPr lvl="3" marL="1728000" indent="-216000">
              <a:spcBef>
                <a:spcPts val="567"/>
              </a:spcBef>
              <a:buClr>
                <a:srgbClr val="000000"/>
              </a:buClr>
              <a:buSzPct val="75000"/>
              <a:buFont typeface="Symbol" charset="2"/>
              <a:buChar char=""/>
            </a:pPr>
            <a:r>
              <a:rPr b="0" lang="en-US" sz="1400" spc="-1" strike="noStrike">
                <a:solidFill>
                  <a:srgbClr val="404040"/>
                </a:solidFill>
                <a:latin typeface="Calibri"/>
              </a:rPr>
              <a:t>Fourth Outline Level</a:t>
            </a:r>
            <a:endParaRPr b="0" lang="en-US" sz="1400" spc="-1" strike="noStrike">
              <a:solidFill>
                <a:srgbClr val="40404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wmf"/><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jpeg"/><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CustomShape 1"/>
          <p:cNvSpPr/>
          <p:nvPr/>
        </p:nvSpPr>
        <p:spPr>
          <a:xfrm>
            <a:off x="961560" y="1473120"/>
            <a:ext cx="6095520" cy="420516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Introduction – Robotics </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Introduction – Automation</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Microcontroller</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Arduino Uno</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Board Types</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Shields </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Battery selection</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Input - Output</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Sensors</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Software</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Arduino Compiler</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Arduino Program Development</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Arduino C Specific Functions</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rPr>
              <a:t>Practical demos.</a:t>
            </a:r>
            <a:endParaRPr b="0" lang="en-IN" sz="1800" spc="-1" strike="noStrike">
              <a:latin typeface="Arial"/>
            </a:endParaRPr>
          </a:p>
        </p:txBody>
      </p:sp>
      <p:sp>
        <p:nvSpPr>
          <p:cNvPr id="47" name="CustomShape 2"/>
          <p:cNvSpPr/>
          <p:nvPr/>
        </p:nvSpPr>
        <p:spPr>
          <a:xfrm>
            <a:off x="1164240" y="425160"/>
            <a:ext cx="271548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OUTLINES</a:t>
            </a:r>
            <a:endParaRPr b="0" lang="en-IN" sz="4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Picture 1" descr=""/>
          <p:cNvPicPr/>
          <p:nvPr/>
        </p:nvPicPr>
        <p:blipFill>
          <a:blip r:embed="rId1"/>
          <a:stretch/>
        </p:blipFill>
        <p:spPr>
          <a:xfrm>
            <a:off x="1197720" y="528120"/>
            <a:ext cx="9529920" cy="579528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798480" y="1055880"/>
            <a:ext cx="9929160" cy="554760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Most of the objects build using Arduino follow, so called “Interactive Device” pattern.</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It is an electronic circuit that is able to sense the environment using components called “sensors” and processing the information through ”behaviour” implemented as software. The device will then be able to interact back with the world using “actuators”.</a:t>
            </a:r>
            <a:endParaRPr b="0" lang="en-IN" sz="2000" spc="-1" strike="noStrike">
              <a:latin typeface="Arial"/>
            </a:endParaRPr>
          </a:p>
        </p:txBody>
      </p:sp>
      <p:pic>
        <p:nvPicPr>
          <p:cNvPr id="88" name="Picture 4" descr=""/>
          <p:cNvPicPr/>
          <p:nvPr/>
        </p:nvPicPr>
        <p:blipFill>
          <a:blip r:embed="rId1"/>
          <a:stretch/>
        </p:blipFill>
        <p:spPr>
          <a:xfrm>
            <a:off x="2228040" y="1790280"/>
            <a:ext cx="5743440" cy="3026160"/>
          </a:xfrm>
          <a:prstGeom prst="rect">
            <a:avLst/>
          </a:prstGeom>
          <a:ln>
            <a:noFill/>
          </a:ln>
        </p:spPr>
      </p:pic>
      <p:sp>
        <p:nvSpPr>
          <p:cNvPr id="89" name="CustomShape 2"/>
          <p:cNvSpPr/>
          <p:nvPr/>
        </p:nvSpPr>
        <p:spPr>
          <a:xfrm>
            <a:off x="888480" y="309600"/>
            <a:ext cx="774000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lIns="90000" rIns="90000" tIns="45000" bIns="45000"/>
          <a:p>
            <a:pPr>
              <a:lnSpc>
                <a:spcPct val="100000"/>
              </a:lnSpc>
            </a:pPr>
            <a:r>
              <a:rPr b="0" lang="en-IN" sz="4000" spc="-1" strike="noStrike">
                <a:solidFill>
                  <a:srgbClr val="000000"/>
                </a:solidFill>
                <a:latin typeface="Arial Black"/>
              </a:rPr>
              <a:t>THE INTERACTIVE DEVICE</a:t>
            </a:r>
            <a:endParaRPr b="0" lang="en-IN" sz="40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768600" y="1547280"/>
            <a:ext cx="8001720" cy="46616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Wingdings" charset="2"/>
              <a:buChar char=""/>
            </a:pPr>
            <a:r>
              <a:rPr b="0" lang="en-IN" sz="2000" spc="-1" strike="noStrike">
                <a:solidFill>
                  <a:srgbClr val="000000"/>
                </a:solidFill>
                <a:latin typeface="Calibri"/>
              </a:rPr>
              <a:t>A device that transforms the physical quantity into electrical value.</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Ex.: Light sensor transduce the light into change in voltage or resistance.</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Sensors can be both binary or a range.</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Usually, sensors that measure a range of values vary their resistance to reflect their detection.</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Arduino can only sense voltages, not resistances.</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Sensors that only vary their resistances require a circuit called a voltage divider to provide the Arduino a voltage.</a:t>
            </a:r>
            <a:endParaRPr b="0" lang="en-IN" sz="2000" spc="-1" strike="noStrike">
              <a:latin typeface="Arial"/>
            </a:endParaRPr>
          </a:p>
        </p:txBody>
      </p:sp>
      <p:sp>
        <p:nvSpPr>
          <p:cNvPr id="91" name="CustomShape 2"/>
          <p:cNvSpPr/>
          <p:nvPr/>
        </p:nvSpPr>
        <p:spPr>
          <a:xfrm>
            <a:off x="930600" y="502200"/>
            <a:ext cx="259668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SENSORS</a:t>
            </a:r>
            <a:endParaRPr b="0" lang="en-IN" sz="40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714600" y="1325880"/>
            <a:ext cx="6095520" cy="447948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0000"/>
                </a:solidFill>
                <a:latin typeface="Calibri"/>
              </a:rPr>
              <a:t>Dials on a radio are simply potentiometers</a:t>
            </a:r>
            <a:endParaRPr b="0" lang="en-IN" sz="1800" spc="-1" strike="noStrike">
              <a:latin typeface="Arial"/>
            </a:endParaRPr>
          </a:p>
          <a:p>
            <a:pPr>
              <a:lnSpc>
                <a:spcPct val="150000"/>
              </a:lnSpc>
            </a:pPr>
            <a:r>
              <a:rPr b="0" lang="en-IN" sz="1800" spc="-1" strike="noStrike">
                <a:solidFill>
                  <a:srgbClr val="000000"/>
                </a:solidFill>
                <a:latin typeface="Calibri"/>
              </a:rPr>
              <a:t>Temperature</a:t>
            </a:r>
            <a:endParaRPr b="0" lang="en-IN" sz="1800" spc="-1" strike="noStrike">
              <a:latin typeface="Arial"/>
            </a:endParaRPr>
          </a:p>
          <a:p>
            <a:pPr>
              <a:lnSpc>
                <a:spcPct val="150000"/>
              </a:lnSpc>
            </a:pPr>
            <a:r>
              <a:rPr b="0" lang="en-IN" sz="1800" spc="-1" strike="noStrike">
                <a:solidFill>
                  <a:srgbClr val="000000"/>
                </a:solidFill>
                <a:latin typeface="Calibri"/>
              </a:rPr>
              <a:t>Light</a:t>
            </a:r>
            <a:endParaRPr b="0" lang="en-IN" sz="1800" spc="-1" strike="noStrike">
              <a:latin typeface="Arial"/>
            </a:endParaRPr>
          </a:p>
          <a:p>
            <a:pPr>
              <a:lnSpc>
                <a:spcPct val="150000"/>
              </a:lnSpc>
            </a:pPr>
            <a:r>
              <a:rPr b="0" lang="en-IN" sz="1800" spc="-1" strike="noStrike">
                <a:solidFill>
                  <a:srgbClr val="000000"/>
                </a:solidFill>
                <a:latin typeface="Calibri"/>
              </a:rPr>
              <a:t>Angle</a:t>
            </a:r>
            <a:endParaRPr b="0" lang="en-IN" sz="1800" spc="-1" strike="noStrike">
              <a:latin typeface="Arial"/>
            </a:endParaRPr>
          </a:p>
          <a:p>
            <a:pPr>
              <a:lnSpc>
                <a:spcPct val="150000"/>
              </a:lnSpc>
            </a:pPr>
            <a:r>
              <a:rPr b="0" lang="en-IN" sz="1800" spc="-1" strike="noStrike">
                <a:solidFill>
                  <a:srgbClr val="000000"/>
                </a:solidFill>
                <a:latin typeface="Calibri"/>
              </a:rPr>
              <a:t>Accelerometer (measures motion and tilt)</a:t>
            </a:r>
            <a:endParaRPr b="0" lang="en-IN" sz="1800" spc="-1" strike="noStrike">
              <a:latin typeface="Arial"/>
            </a:endParaRPr>
          </a:p>
          <a:p>
            <a:pPr>
              <a:lnSpc>
                <a:spcPct val="150000"/>
              </a:lnSpc>
            </a:pPr>
            <a:r>
              <a:rPr b="0" lang="en-IN" sz="1800" spc="-1" strike="noStrike">
                <a:solidFill>
                  <a:srgbClr val="000000"/>
                </a:solidFill>
                <a:latin typeface="Calibri"/>
              </a:rPr>
              <a:t>Infrared sensor &amp; light</a:t>
            </a:r>
            <a:endParaRPr b="0" lang="en-IN" sz="1800" spc="-1" strike="noStrike">
              <a:latin typeface="Arial"/>
            </a:endParaRPr>
          </a:p>
          <a:p>
            <a:pPr>
              <a:lnSpc>
                <a:spcPct val="150000"/>
              </a:lnSpc>
            </a:pPr>
            <a:r>
              <a:rPr b="0" lang="en-IN" sz="1800" spc="-1" strike="noStrike">
                <a:solidFill>
                  <a:srgbClr val="000000"/>
                </a:solidFill>
                <a:latin typeface="Calibri"/>
              </a:rPr>
              <a:t>Ball tilt sensor (for measuring orientation)</a:t>
            </a:r>
            <a:endParaRPr b="0" lang="en-IN" sz="1800" spc="-1" strike="noStrike">
              <a:latin typeface="Arial"/>
            </a:endParaRPr>
          </a:p>
          <a:p>
            <a:pPr>
              <a:lnSpc>
                <a:spcPct val="150000"/>
              </a:lnSpc>
            </a:pPr>
            <a:r>
              <a:rPr b="0" lang="en-IN" sz="1800" spc="-1" strike="noStrike">
                <a:solidFill>
                  <a:srgbClr val="000000"/>
                </a:solidFill>
                <a:latin typeface="Calibri"/>
              </a:rPr>
              <a:t>Force</a:t>
            </a:r>
            <a:endParaRPr b="0" lang="en-IN" sz="1800" spc="-1" strike="noStrike">
              <a:latin typeface="Arial"/>
            </a:endParaRPr>
          </a:p>
          <a:p>
            <a:pPr>
              <a:lnSpc>
                <a:spcPct val="150000"/>
              </a:lnSpc>
            </a:pPr>
            <a:r>
              <a:rPr b="0" lang="en-IN" sz="1800" spc="-1" strike="noStrike">
                <a:solidFill>
                  <a:srgbClr val="000000"/>
                </a:solidFill>
                <a:latin typeface="Calibri"/>
              </a:rPr>
              <a:t>Ultrasonic</a:t>
            </a:r>
            <a:endParaRPr b="0" lang="en-IN" sz="1800" spc="-1" strike="noStrike">
              <a:latin typeface="Arial"/>
            </a:endParaRPr>
          </a:p>
          <a:p>
            <a:pPr>
              <a:lnSpc>
                <a:spcPct val="150000"/>
              </a:lnSpc>
            </a:pPr>
            <a:r>
              <a:rPr b="0" lang="en-IN" sz="1800" spc="-1" strike="noStrike">
                <a:solidFill>
                  <a:srgbClr val="000000"/>
                </a:solidFill>
                <a:latin typeface="Calibri"/>
              </a:rPr>
              <a:t>Colour</a:t>
            </a:r>
            <a:endParaRPr b="0" lang="en-IN" sz="1800" spc="-1" strike="noStrike">
              <a:latin typeface="Arial"/>
            </a:endParaRPr>
          </a:p>
          <a:p>
            <a:pPr>
              <a:lnSpc>
                <a:spcPct val="100000"/>
              </a:lnSpc>
            </a:pPr>
            <a:endParaRPr b="0" lang="en-IN" sz="1800" spc="-1" strike="noStrike">
              <a:latin typeface="Arial"/>
            </a:endParaRPr>
          </a:p>
        </p:txBody>
      </p:sp>
      <p:pic>
        <p:nvPicPr>
          <p:cNvPr id="93" name="Picture 14" descr=""/>
          <p:cNvPicPr/>
          <p:nvPr/>
        </p:nvPicPr>
        <p:blipFill>
          <a:blip r:embed="rId1"/>
          <a:stretch/>
        </p:blipFill>
        <p:spPr>
          <a:xfrm>
            <a:off x="3124080" y="5624640"/>
            <a:ext cx="1599840" cy="1233000"/>
          </a:xfrm>
          <a:prstGeom prst="rect">
            <a:avLst/>
          </a:prstGeom>
          <a:ln>
            <a:noFill/>
          </a:ln>
        </p:spPr>
      </p:pic>
      <p:pic>
        <p:nvPicPr>
          <p:cNvPr id="94" name="Picture 13" descr=""/>
          <p:cNvPicPr/>
          <p:nvPr/>
        </p:nvPicPr>
        <p:blipFill>
          <a:blip r:embed="rId2"/>
          <a:stretch/>
        </p:blipFill>
        <p:spPr>
          <a:xfrm>
            <a:off x="8504280" y="1761120"/>
            <a:ext cx="837720" cy="837720"/>
          </a:xfrm>
          <a:prstGeom prst="rect">
            <a:avLst/>
          </a:prstGeom>
          <a:ln>
            <a:noFill/>
          </a:ln>
        </p:spPr>
      </p:pic>
      <p:pic>
        <p:nvPicPr>
          <p:cNvPr id="95" name="Picture 16" descr=""/>
          <p:cNvPicPr/>
          <p:nvPr/>
        </p:nvPicPr>
        <p:blipFill>
          <a:blip r:embed="rId3"/>
          <a:stretch/>
        </p:blipFill>
        <p:spPr>
          <a:xfrm>
            <a:off x="7848720" y="2362320"/>
            <a:ext cx="837720" cy="837720"/>
          </a:xfrm>
          <a:prstGeom prst="rect">
            <a:avLst/>
          </a:prstGeom>
          <a:ln>
            <a:noFill/>
          </a:ln>
        </p:spPr>
      </p:pic>
      <p:pic>
        <p:nvPicPr>
          <p:cNvPr id="96" name="Picture 15" descr=""/>
          <p:cNvPicPr/>
          <p:nvPr/>
        </p:nvPicPr>
        <p:blipFill>
          <a:blip r:embed="rId4"/>
          <a:stretch/>
        </p:blipFill>
        <p:spPr>
          <a:xfrm>
            <a:off x="10621800" y="983160"/>
            <a:ext cx="685440" cy="685440"/>
          </a:xfrm>
          <a:prstGeom prst="rect">
            <a:avLst/>
          </a:prstGeom>
          <a:ln>
            <a:noFill/>
          </a:ln>
        </p:spPr>
      </p:pic>
      <p:pic>
        <p:nvPicPr>
          <p:cNvPr id="97" name="Picture 17" descr=""/>
          <p:cNvPicPr/>
          <p:nvPr/>
        </p:nvPicPr>
        <p:blipFill>
          <a:blip r:embed="rId5"/>
          <a:stretch/>
        </p:blipFill>
        <p:spPr>
          <a:xfrm>
            <a:off x="7201080" y="3886200"/>
            <a:ext cx="1942920" cy="1493640"/>
          </a:xfrm>
          <a:prstGeom prst="rect">
            <a:avLst/>
          </a:prstGeom>
          <a:ln>
            <a:noFill/>
          </a:ln>
        </p:spPr>
      </p:pic>
      <p:pic>
        <p:nvPicPr>
          <p:cNvPr id="98" name="Picture 18" descr=""/>
          <p:cNvPicPr/>
          <p:nvPr/>
        </p:nvPicPr>
        <p:blipFill>
          <a:blip r:embed="rId6"/>
          <a:stretch/>
        </p:blipFill>
        <p:spPr>
          <a:xfrm>
            <a:off x="9478800" y="3258720"/>
            <a:ext cx="2285640" cy="1560240"/>
          </a:xfrm>
          <a:prstGeom prst="rect">
            <a:avLst/>
          </a:prstGeom>
          <a:ln>
            <a:noFill/>
          </a:ln>
        </p:spPr>
      </p:pic>
      <p:sp>
        <p:nvSpPr>
          <p:cNvPr id="99" name="CustomShape 2"/>
          <p:cNvSpPr/>
          <p:nvPr/>
        </p:nvSpPr>
        <p:spPr>
          <a:xfrm>
            <a:off x="1031400" y="275400"/>
            <a:ext cx="516600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COMMON SENSORS</a:t>
            </a:r>
            <a:endParaRPr b="0" lang="en-IN" sz="40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2743920" y="1359360"/>
            <a:ext cx="169740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INPUT</a:t>
            </a:r>
            <a:endParaRPr b="0" lang="en-IN" sz="4000" spc="-1" strike="noStrike">
              <a:latin typeface="Arial"/>
            </a:endParaRPr>
          </a:p>
        </p:txBody>
      </p:sp>
      <p:pic>
        <p:nvPicPr>
          <p:cNvPr id="101" name="Picture 3" descr=""/>
          <p:cNvPicPr/>
          <p:nvPr/>
        </p:nvPicPr>
        <p:blipFill>
          <a:blip r:embed="rId1"/>
          <a:stretch/>
        </p:blipFill>
        <p:spPr>
          <a:xfrm>
            <a:off x="2347200" y="2670120"/>
            <a:ext cx="7258680" cy="3651840"/>
          </a:xfrm>
          <a:prstGeom prst="rect">
            <a:avLst/>
          </a:prstGeom>
          <a:ln>
            <a:noFill/>
          </a:ln>
        </p:spPr>
      </p:pic>
      <p:sp>
        <p:nvSpPr>
          <p:cNvPr id="102" name="CustomShape 2"/>
          <p:cNvSpPr/>
          <p:nvPr/>
        </p:nvSpPr>
        <p:spPr>
          <a:xfrm>
            <a:off x="6859440" y="478800"/>
            <a:ext cx="1828440" cy="6998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Digital</a:t>
            </a:r>
            <a:endParaRPr b="0" lang="en-IN" sz="4000" spc="-1" strike="noStrike">
              <a:latin typeface="Arial"/>
            </a:endParaRPr>
          </a:p>
        </p:txBody>
      </p:sp>
      <p:sp>
        <p:nvSpPr>
          <p:cNvPr id="103" name="CustomShape 3"/>
          <p:cNvSpPr/>
          <p:nvPr/>
        </p:nvSpPr>
        <p:spPr>
          <a:xfrm>
            <a:off x="6861960" y="2141280"/>
            <a:ext cx="1935360" cy="6998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Analog</a:t>
            </a:r>
            <a:endParaRPr b="0" lang="en-IN" sz="4000" spc="-1" strike="noStrike">
              <a:latin typeface="Arial"/>
            </a:endParaRPr>
          </a:p>
        </p:txBody>
      </p:sp>
      <p:sp>
        <p:nvSpPr>
          <p:cNvPr id="104" name="CustomShape 4"/>
          <p:cNvSpPr/>
          <p:nvPr/>
        </p:nvSpPr>
        <p:spPr>
          <a:xfrm rot="20654400">
            <a:off x="4556160" y="1124640"/>
            <a:ext cx="2180880" cy="220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05" name="CustomShape 5"/>
          <p:cNvSpPr/>
          <p:nvPr/>
        </p:nvSpPr>
        <p:spPr>
          <a:xfrm rot="930000">
            <a:off x="4557240" y="2162160"/>
            <a:ext cx="2180880" cy="220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678240" y="1437120"/>
            <a:ext cx="8156160" cy="37180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262626"/>
              </a:buClr>
              <a:buFont typeface="Wingdings" charset="2"/>
              <a:buChar char=""/>
            </a:pPr>
            <a:r>
              <a:rPr b="0" lang="en-IN" sz="2000" spc="-1" strike="noStrike">
                <a:solidFill>
                  <a:srgbClr val="262626"/>
                </a:solidFill>
                <a:latin typeface="Calibri"/>
              </a:rPr>
              <a:t>Digital means that the quantity can take specific levels of values with specific offset between each other.</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262626"/>
              </a:buClr>
              <a:buFont typeface="Wingdings" charset="2"/>
              <a:buChar char=""/>
            </a:pPr>
            <a:r>
              <a:rPr b="0" lang="en-IN" sz="2000" spc="-1" strike="noStrike">
                <a:solidFill>
                  <a:srgbClr val="262626"/>
                </a:solidFill>
                <a:latin typeface="Calibri"/>
              </a:rPr>
              <a:t>Ex: - English alpha consists of 26 letter, there is no letter between </a:t>
            </a:r>
            <a:r>
              <a:rPr b="0" i="1" lang="en-IN" sz="2000" spc="-1" strike="noStrike">
                <a:solidFill>
                  <a:srgbClr val="262626"/>
                </a:solidFill>
                <a:latin typeface="Calibri"/>
              </a:rPr>
              <a:t>A</a:t>
            </a:r>
            <a:r>
              <a:rPr b="0" lang="en-IN" sz="2000" spc="-1" strike="noStrike">
                <a:solidFill>
                  <a:srgbClr val="262626"/>
                </a:solidFill>
                <a:latin typeface="Calibri"/>
              </a:rPr>
              <a:t> and </a:t>
            </a:r>
            <a:r>
              <a:rPr b="0" i="1" lang="en-IN" sz="2000" spc="-1" strike="noStrike">
                <a:solidFill>
                  <a:srgbClr val="262626"/>
                </a:solidFill>
                <a:latin typeface="Calibri"/>
              </a:rPr>
              <a:t>B.</a:t>
            </a:r>
            <a:endParaRPr b="0" lang="en-IN" sz="2000" spc="-1" strike="noStrike">
              <a:latin typeface="Arial"/>
            </a:endParaRPr>
          </a:p>
          <a:p>
            <a:pPr>
              <a:lnSpc>
                <a:spcPct val="100000"/>
              </a:lnSpc>
            </a:pPr>
            <a:r>
              <a:rPr b="0" i="1" lang="en-IN" sz="2000" spc="-1" strike="noStrike">
                <a:solidFill>
                  <a:srgbClr val="262626"/>
                </a:solidFill>
                <a:latin typeface="Calibri"/>
              </a:rPr>
              <a:t>      </a:t>
            </a:r>
            <a:r>
              <a:rPr b="0" i="1" lang="en-IN" sz="2000" spc="-1" strike="noStrike">
                <a:solidFill>
                  <a:srgbClr val="262626"/>
                </a:solidFill>
                <a:latin typeface="Calibri"/>
              </a:rPr>
              <a:t>- Square waves are Digital.</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0000"/>
              </a:buClr>
              <a:buFont typeface="Wingdings" charset="2"/>
              <a:buChar char=""/>
            </a:pPr>
            <a:r>
              <a:rPr b="0" lang="en-IN" sz="2000" spc="-1" strike="noStrike">
                <a:solidFill>
                  <a:srgbClr val="000000"/>
                </a:solidFill>
                <a:latin typeface="Calibri"/>
              </a:rPr>
              <a:t>Digital inputs will come to the Arduino as either on or off (HIGH or LOW, respectively).</a:t>
            </a:r>
            <a:endParaRPr b="0" lang="en-IN" sz="2000" spc="-1" strike="noStrike">
              <a:latin typeface="Arial"/>
            </a:endParaRPr>
          </a:p>
          <a:p>
            <a:pPr>
              <a:lnSpc>
                <a:spcPct val="100000"/>
              </a:lnSpc>
            </a:pPr>
            <a:r>
              <a:rPr b="0" lang="en-IN" sz="2000" spc="-1" strike="noStrike">
                <a:solidFill>
                  <a:srgbClr val="000000"/>
                </a:solidFill>
                <a:latin typeface="Calibri"/>
              </a:rPr>
              <a:t>     </a:t>
            </a:r>
            <a:r>
              <a:rPr b="0" lang="en-IN" sz="2000" spc="-1" strike="noStrike">
                <a:solidFill>
                  <a:srgbClr val="000000"/>
                </a:solidFill>
                <a:latin typeface="Calibri"/>
              </a:rPr>
              <a:t>HIGH is 5 VDC.</a:t>
            </a:r>
            <a:endParaRPr b="0" lang="en-IN" sz="2000" spc="-1" strike="noStrike">
              <a:latin typeface="Arial"/>
            </a:endParaRPr>
          </a:p>
          <a:p>
            <a:pPr>
              <a:lnSpc>
                <a:spcPct val="100000"/>
              </a:lnSpc>
            </a:pPr>
            <a:r>
              <a:rPr b="0" lang="en-IN" sz="2000" spc="-1" strike="noStrike">
                <a:solidFill>
                  <a:srgbClr val="000000"/>
                </a:solidFill>
                <a:latin typeface="Calibri"/>
              </a:rPr>
              <a:t>     </a:t>
            </a:r>
            <a:r>
              <a:rPr b="0" lang="en-IN" sz="2000" spc="-1" strike="noStrike">
                <a:solidFill>
                  <a:srgbClr val="000000"/>
                </a:solidFill>
                <a:latin typeface="Calibri"/>
              </a:rPr>
              <a:t>LOW is 0 VDC.</a:t>
            </a:r>
            <a:endParaRPr b="0" lang="en-IN" sz="2000" spc="-1" strike="noStrike">
              <a:latin typeface="Arial"/>
            </a:endParaRPr>
          </a:p>
          <a:p>
            <a:pPr>
              <a:lnSpc>
                <a:spcPct val="100000"/>
              </a:lnSpc>
            </a:pPr>
            <a:endParaRPr b="0" lang="en-IN" sz="2000" spc="-1" strike="noStrike">
              <a:latin typeface="Arial"/>
            </a:endParaRPr>
          </a:p>
        </p:txBody>
      </p:sp>
      <p:sp>
        <p:nvSpPr>
          <p:cNvPr id="107" name="CustomShape 2"/>
          <p:cNvSpPr/>
          <p:nvPr/>
        </p:nvSpPr>
        <p:spPr>
          <a:xfrm>
            <a:off x="984960" y="362520"/>
            <a:ext cx="384336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DIGITAL INPUT</a:t>
            </a:r>
            <a:endParaRPr b="0" lang="en-IN" sz="40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925560" y="412200"/>
            <a:ext cx="399096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ANALOG INPUT</a:t>
            </a:r>
            <a:endParaRPr b="0" lang="en-IN" sz="4000" spc="-1" strike="noStrike">
              <a:latin typeface="Arial"/>
            </a:endParaRPr>
          </a:p>
        </p:txBody>
      </p:sp>
      <p:sp>
        <p:nvSpPr>
          <p:cNvPr id="109" name="CustomShape 2"/>
          <p:cNvSpPr/>
          <p:nvPr/>
        </p:nvSpPr>
        <p:spPr>
          <a:xfrm>
            <a:off x="639720" y="1544040"/>
            <a:ext cx="8091720" cy="46634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262626"/>
              </a:buClr>
              <a:buFont typeface="Wingdings" charset="2"/>
              <a:buChar char=""/>
            </a:pPr>
            <a:r>
              <a:rPr b="0" lang="en-IN" sz="2000" spc="-1" strike="noStrike">
                <a:solidFill>
                  <a:srgbClr val="262626"/>
                </a:solidFill>
                <a:latin typeface="Calibri"/>
              </a:rPr>
              <a:t>Analog means that the quantity can take any value between its minimum value and maximum value.</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262626"/>
              </a:buClr>
              <a:buFont typeface="Wingdings" charset="2"/>
              <a:buChar char=""/>
            </a:pPr>
            <a:r>
              <a:rPr b="0" lang="en-IN" sz="2000" spc="-1" strike="noStrike">
                <a:solidFill>
                  <a:srgbClr val="262626"/>
                </a:solidFill>
                <a:latin typeface="Calibri"/>
              </a:rPr>
              <a:t>Ex: - Temperature, can take any value[-1,12.8,25.002,… etc.].</a:t>
            </a:r>
            <a:endParaRPr b="0" lang="en-IN" sz="2000" spc="-1" strike="noStrike">
              <a:latin typeface="Arial"/>
            </a:endParaRPr>
          </a:p>
          <a:p>
            <a:pPr>
              <a:lnSpc>
                <a:spcPct val="100000"/>
              </a:lnSpc>
            </a:pPr>
            <a:r>
              <a:rPr b="0" lang="en-IN" sz="2000" spc="-1" strike="noStrike">
                <a:solidFill>
                  <a:srgbClr val="262626"/>
                </a:solidFill>
                <a:latin typeface="Calibri"/>
              </a:rPr>
              <a:t>      </a:t>
            </a:r>
            <a:r>
              <a:rPr b="0" lang="en-IN" sz="2000" spc="-1" strike="noStrike">
                <a:solidFill>
                  <a:srgbClr val="262626"/>
                </a:solidFill>
                <a:latin typeface="Calibri"/>
              </a:rPr>
              <a:t>- Sine waves are analog.</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0000"/>
              </a:buClr>
              <a:buFont typeface="Wingdings" charset="2"/>
              <a:buChar char=""/>
            </a:pPr>
            <a:r>
              <a:rPr b="0" lang="en-IN" sz="2000" spc="-1" strike="noStrike">
                <a:solidFill>
                  <a:srgbClr val="000000"/>
                </a:solidFill>
                <a:latin typeface="Calibri"/>
              </a:rPr>
              <a:t>Analog inputs will come to the Arduino as a range of numbers, based upon the electrical characteristics of the circuit.</a:t>
            </a:r>
            <a:endParaRPr b="0" lang="en-IN" sz="2000" spc="-1" strike="noStrike">
              <a:latin typeface="Arial"/>
            </a:endParaRPr>
          </a:p>
          <a:p>
            <a:pPr>
              <a:lnSpc>
                <a:spcPct val="100000"/>
              </a:lnSpc>
            </a:pPr>
            <a:r>
              <a:rPr b="0" lang="en-IN" sz="2000" spc="-1" strike="noStrike">
                <a:solidFill>
                  <a:srgbClr val="000000"/>
                </a:solidFill>
                <a:latin typeface="Calibri"/>
              </a:rPr>
              <a:t>     </a:t>
            </a:r>
            <a:r>
              <a:rPr b="0" lang="en-IN" sz="2000" spc="-1" strike="noStrike">
                <a:solidFill>
                  <a:srgbClr val="000000"/>
                </a:solidFill>
                <a:latin typeface="Calibri"/>
              </a:rPr>
              <a:t>0 to 1023, 0.0049 V per digit (4.9 mV)</a:t>
            </a:r>
            <a:endParaRPr b="0" lang="en-IN" sz="2000" spc="-1" strike="noStrike">
              <a:latin typeface="Arial"/>
            </a:endParaRPr>
          </a:p>
          <a:p>
            <a:pPr>
              <a:lnSpc>
                <a:spcPct val="100000"/>
              </a:lnSpc>
            </a:pPr>
            <a:r>
              <a:rPr b="0" lang="en-IN" sz="2000" spc="-1" strike="noStrike">
                <a:solidFill>
                  <a:srgbClr val="000000"/>
                </a:solidFill>
                <a:latin typeface="Calibri"/>
              </a:rPr>
              <a:t>     </a:t>
            </a:r>
            <a:r>
              <a:rPr b="0" lang="en-IN" sz="2000" spc="-1" strike="noStrike">
                <a:solidFill>
                  <a:srgbClr val="000000"/>
                </a:solidFill>
                <a:latin typeface="Calibri"/>
              </a:rPr>
              <a:t>Read time is 100 microseconds (10,000 a second)</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262626"/>
              </a:buClr>
              <a:buFont typeface="Wingdings" charset="2"/>
              <a:buChar char=""/>
            </a:pPr>
            <a:r>
              <a:rPr b="0" lang="en-IN" sz="2000" spc="-1" strike="noStrike">
                <a:solidFill>
                  <a:srgbClr val="262626"/>
                </a:solidFill>
                <a:latin typeface="Calibri"/>
              </a:rPr>
              <a:t>All physical quantities are analog.</a:t>
            </a:r>
            <a:endParaRPr b="0" lang="en-IN" sz="2000" spc="-1" strike="noStrike">
              <a:latin typeface="Arial"/>
            </a:endParaRPr>
          </a:p>
          <a:p>
            <a:pPr>
              <a:lnSpc>
                <a:spcPct val="100000"/>
              </a:lnSpc>
            </a:pPr>
            <a:endParaRPr b="0" lang="en-IN" sz="20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639720" y="1371240"/>
            <a:ext cx="6443280" cy="5883120"/>
          </a:xfrm>
          <a:prstGeom prst="rect">
            <a:avLst/>
          </a:prstGeom>
          <a:noFill/>
          <a:ln>
            <a:noFill/>
          </a:ln>
        </p:spPr>
        <p:style>
          <a:lnRef idx="0"/>
          <a:fillRef idx="0"/>
          <a:effectRef idx="0"/>
          <a:fontRef idx="minor"/>
        </p:style>
        <p:txBody>
          <a:bodyPr lIns="90000" rIns="90000" tIns="45000" bIns="45000"/>
          <a:p>
            <a:pPr algn="just">
              <a:lnSpc>
                <a:spcPct val="100000"/>
              </a:lnSpc>
            </a:pPr>
            <a:endParaRPr b="0" lang="en-IN" sz="1800" spc="-1" strike="noStrike">
              <a:latin typeface="Arial"/>
            </a:endParaRPr>
          </a:p>
          <a:p>
            <a:pPr marL="285840" indent="-285480" algn="just">
              <a:lnSpc>
                <a:spcPct val="100000"/>
              </a:lnSpc>
              <a:buClr>
                <a:srgbClr val="000000"/>
              </a:buClr>
              <a:buFont typeface="Wingdings" charset="2"/>
              <a:buChar char=""/>
            </a:pPr>
            <a:r>
              <a:rPr b="0" lang="en-IN" sz="2000" spc="-1" strike="noStrike">
                <a:solidFill>
                  <a:srgbClr val="000000"/>
                </a:solidFill>
                <a:latin typeface="Calibri"/>
              </a:rPr>
              <a:t>A potentiometer (variable resistor) is connected to analog pin 0 to an Arduino.</a:t>
            </a:r>
            <a:endParaRPr b="0" lang="en-IN" sz="2000" spc="-1" strike="noStrike">
              <a:latin typeface="Arial"/>
            </a:endParaRPr>
          </a:p>
          <a:p>
            <a:pPr algn="just">
              <a:lnSpc>
                <a:spcPct val="100000"/>
              </a:lnSpc>
            </a:pPr>
            <a:endParaRPr b="0" lang="en-IN" sz="2000" spc="-1" strike="noStrike">
              <a:latin typeface="Arial"/>
            </a:endParaRPr>
          </a:p>
          <a:p>
            <a:pPr marL="285840" indent="-285480" algn="just">
              <a:lnSpc>
                <a:spcPct val="100000"/>
              </a:lnSpc>
              <a:buClr>
                <a:srgbClr val="000000"/>
              </a:buClr>
              <a:buFont typeface="Wingdings" charset="2"/>
              <a:buChar char=""/>
            </a:pPr>
            <a:r>
              <a:rPr b="0" lang="en-IN" sz="2000" spc="-1" strike="noStrike">
                <a:solidFill>
                  <a:srgbClr val="000000"/>
                </a:solidFill>
                <a:latin typeface="Calibri"/>
              </a:rPr>
              <a:t>Values presented to pin 0 will vary depending upon the resistance of the potentiometer.</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000000"/>
              </a:buClr>
              <a:buFont typeface="Wingdings" charset="2"/>
              <a:buChar char=""/>
            </a:pPr>
            <a:r>
              <a:rPr b="0" lang="en-IN" sz="2000" spc="-1" strike="noStrike">
                <a:solidFill>
                  <a:srgbClr val="000000"/>
                </a:solidFill>
                <a:latin typeface="Calibri"/>
              </a:rPr>
              <a:t>The variable resistor can be replaced with a sensor.</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000000"/>
              </a:buClr>
              <a:buFont typeface="Wingdings" charset="2"/>
              <a:buChar char=""/>
            </a:pPr>
            <a:r>
              <a:rPr b="0" lang="en-IN" sz="2000" spc="-1" strike="noStrike">
                <a:solidFill>
                  <a:srgbClr val="000000"/>
                </a:solidFill>
                <a:latin typeface="Calibri"/>
              </a:rPr>
              <a:t>For example, a photo resistor. Depending upon the light level at the photo resistor: Turn on a light, Increase or decrease the brightness of an LED (or an LED array)</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000000"/>
              </a:buClr>
              <a:buFont typeface="Wingdings" charset="2"/>
              <a:buChar char=""/>
            </a:pPr>
            <a:r>
              <a:rPr b="0" lang="en-IN" sz="2000" spc="-1" strike="noStrike">
                <a:solidFill>
                  <a:srgbClr val="000000"/>
                </a:solidFill>
                <a:latin typeface="Calibri"/>
              </a:rPr>
              <a:t>Most sensors are simply variable resistors, but vary their resistance based on some physical characteristic.</a:t>
            </a:r>
            <a:endParaRPr b="0" lang="en-IN" sz="2000" spc="-1" strike="noStrike">
              <a:latin typeface="Arial"/>
            </a:endParaRPr>
          </a:p>
          <a:p>
            <a:pPr>
              <a:lnSpc>
                <a:spcPct val="100000"/>
              </a:lnSpc>
            </a:pPr>
            <a:endParaRPr b="0" lang="en-IN" sz="2000" spc="-1" strike="noStrike">
              <a:latin typeface="Arial"/>
            </a:endParaRPr>
          </a:p>
        </p:txBody>
      </p:sp>
      <p:pic>
        <p:nvPicPr>
          <p:cNvPr id="111" name="Picture 4" descr=""/>
          <p:cNvPicPr/>
          <p:nvPr/>
        </p:nvPicPr>
        <p:blipFill>
          <a:blip r:embed="rId1"/>
          <a:stretch/>
        </p:blipFill>
        <p:spPr>
          <a:xfrm>
            <a:off x="7819920" y="1698120"/>
            <a:ext cx="3822480" cy="4669920"/>
          </a:xfrm>
          <a:prstGeom prst="rect">
            <a:avLst/>
          </a:prstGeom>
          <a:ln>
            <a:noFill/>
          </a:ln>
        </p:spPr>
      </p:pic>
      <p:sp>
        <p:nvSpPr>
          <p:cNvPr id="112" name="CustomShape 2"/>
          <p:cNvSpPr/>
          <p:nvPr/>
        </p:nvSpPr>
        <p:spPr>
          <a:xfrm>
            <a:off x="925560" y="412200"/>
            <a:ext cx="399096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ANALOG INPUT</a:t>
            </a:r>
            <a:endParaRPr b="0" lang="en-IN" sz="40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819720" y="1672920"/>
            <a:ext cx="6095520" cy="25297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Wingdings" charset="2"/>
              <a:buChar char=""/>
            </a:pPr>
            <a:r>
              <a:rPr b="0" lang="en-IN" sz="2000" spc="-1" strike="noStrike">
                <a:solidFill>
                  <a:srgbClr val="000000"/>
                </a:solidFill>
                <a:latin typeface="Calibri"/>
              </a:rPr>
              <a:t>Download current compiler from:</a:t>
            </a:r>
            <a:endParaRPr b="0" lang="en-IN" sz="2000" spc="-1" strike="noStrike">
              <a:latin typeface="Arial"/>
            </a:endParaRPr>
          </a:p>
          <a:p>
            <a:pPr>
              <a:lnSpc>
                <a:spcPct val="100000"/>
              </a:lnSpc>
            </a:pPr>
            <a:r>
              <a:rPr b="0" lang="en-IN" sz="2000" spc="-1" strike="noStrike">
                <a:solidFill>
                  <a:srgbClr val="000000"/>
                </a:solidFill>
                <a:latin typeface="Calibri"/>
              </a:rPr>
              <a:t>      </a:t>
            </a:r>
            <a:r>
              <a:rPr b="0" lang="en-IN" sz="2000" spc="-1" strike="noStrike">
                <a:solidFill>
                  <a:srgbClr val="000000"/>
                </a:solidFill>
                <a:latin typeface="Calibri"/>
              </a:rPr>
              <a:t>arduino.cc/en/Main/software</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Arrogantly refers to itself as an IDE (Ha!).</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Run the software installer.</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Written in Java, it is fairly slow.</a:t>
            </a:r>
            <a:endParaRPr b="0" lang="en-IN" sz="2000" spc="-1" strike="noStrike">
              <a:latin typeface="Arial"/>
            </a:endParaRPr>
          </a:p>
        </p:txBody>
      </p:sp>
      <p:pic>
        <p:nvPicPr>
          <p:cNvPr id="114" name="Picture 4" descr=""/>
          <p:cNvPicPr/>
          <p:nvPr/>
        </p:nvPicPr>
        <p:blipFill>
          <a:blip r:embed="rId1"/>
          <a:stretch/>
        </p:blipFill>
        <p:spPr>
          <a:xfrm>
            <a:off x="7720560" y="2157840"/>
            <a:ext cx="4471200" cy="4699800"/>
          </a:xfrm>
          <a:prstGeom prst="rect">
            <a:avLst/>
          </a:prstGeom>
          <a:ln>
            <a:noFill/>
          </a:ln>
        </p:spPr>
      </p:pic>
      <p:sp>
        <p:nvSpPr>
          <p:cNvPr id="115" name="CustomShape 2"/>
          <p:cNvSpPr/>
          <p:nvPr/>
        </p:nvSpPr>
        <p:spPr>
          <a:xfrm>
            <a:off x="1167120" y="538200"/>
            <a:ext cx="533520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ARDUINO COMPILER</a:t>
            </a:r>
            <a:endParaRPr b="0" lang="en-IN" sz="40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Picture 1" descr=""/>
          <p:cNvPicPr/>
          <p:nvPr/>
        </p:nvPicPr>
        <p:blipFill>
          <a:blip r:embed="rId1"/>
          <a:stretch/>
        </p:blipFill>
        <p:spPr>
          <a:xfrm>
            <a:off x="1747080" y="185400"/>
            <a:ext cx="8697240" cy="648720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742680" y="438480"/>
            <a:ext cx="336528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lIns="90000" rIns="90000" tIns="45000" bIns="45000"/>
          <a:p>
            <a:pPr>
              <a:lnSpc>
                <a:spcPct val="100000"/>
              </a:lnSpc>
            </a:pPr>
            <a:r>
              <a:rPr b="0" lang="en-IN" sz="4000" spc="-1" strike="noStrike">
                <a:solidFill>
                  <a:srgbClr val="000000"/>
                </a:solidFill>
                <a:latin typeface="Arial Black"/>
              </a:rPr>
              <a:t>ROBOTICS</a:t>
            </a:r>
            <a:endParaRPr b="0" lang="en-IN" sz="4000" spc="-1" strike="noStrike">
              <a:latin typeface="Arial"/>
            </a:endParaRPr>
          </a:p>
        </p:txBody>
      </p:sp>
      <p:sp>
        <p:nvSpPr>
          <p:cNvPr id="49" name="CustomShape 2"/>
          <p:cNvSpPr/>
          <p:nvPr/>
        </p:nvSpPr>
        <p:spPr>
          <a:xfrm>
            <a:off x="742680" y="1662840"/>
            <a:ext cx="6095520" cy="2224080"/>
          </a:xfrm>
          <a:prstGeom prst="rect">
            <a:avLst/>
          </a:prstGeom>
          <a:noFill/>
          <a:ln>
            <a:noFill/>
          </a:ln>
        </p:spPr>
        <p:style>
          <a:lnRef idx="0"/>
          <a:fillRef idx="0"/>
          <a:effectRef idx="0"/>
          <a:fontRef idx="minor"/>
        </p:style>
        <p:txBody>
          <a:bodyPr lIns="90000" rIns="90000" tIns="45000" bIns="45000"/>
          <a:p>
            <a:pPr marL="343080" indent="-342720" algn="just">
              <a:lnSpc>
                <a:spcPct val="100000"/>
              </a:lnSpc>
              <a:buClr>
                <a:srgbClr val="000000"/>
              </a:buClr>
              <a:buFont typeface="Wingdings" charset="2"/>
              <a:buChar char=""/>
            </a:pPr>
            <a:r>
              <a:rPr b="1" lang="en-IN" sz="2000" spc="-1" strike="noStrike">
                <a:solidFill>
                  <a:srgbClr val="000000"/>
                </a:solidFill>
                <a:latin typeface="Calibri"/>
              </a:rPr>
              <a:t>Robotics </a:t>
            </a:r>
            <a:r>
              <a:rPr b="0" lang="en-IN" sz="2000" spc="-1" strike="noStrike">
                <a:solidFill>
                  <a:srgbClr val="000000"/>
                </a:solidFill>
                <a:latin typeface="Calibri"/>
              </a:rPr>
              <a:t>is the branch of technology that deals with the design, construction, operation, structural disposition, manufacture and application of robots and computer systems for their control, sensory feedback, and information processing. </a:t>
            </a:r>
            <a:endParaRPr b="0" lang="en-IN" sz="2000" spc="-1" strike="noStrike">
              <a:latin typeface="Arial"/>
            </a:endParaRPr>
          </a:p>
        </p:txBody>
      </p:sp>
      <p:sp>
        <p:nvSpPr>
          <p:cNvPr id="50" name="CustomShape 3"/>
          <p:cNvSpPr/>
          <p:nvPr/>
        </p:nvSpPr>
        <p:spPr>
          <a:xfrm>
            <a:off x="742680" y="3810600"/>
            <a:ext cx="6095520" cy="88272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Origin of the word robot in 1923 from word </a:t>
            </a:r>
            <a:endParaRPr b="0" lang="en-IN" sz="2000" spc="-1" strike="noStrike">
              <a:latin typeface="Arial"/>
            </a:endParaRPr>
          </a:p>
          <a:p>
            <a:pPr>
              <a:lnSpc>
                <a:spcPct val="100000"/>
              </a:lnSpc>
            </a:pPr>
            <a:r>
              <a:rPr b="0" lang="en-IN" sz="2000" spc="-1" strike="noStrike">
                <a:solidFill>
                  <a:srgbClr val="000000"/>
                </a:solidFill>
                <a:latin typeface="Calibri"/>
              </a:rPr>
              <a:t>      </a:t>
            </a:r>
            <a:r>
              <a:rPr b="1" i="1" lang="en-IN" sz="2000" spc="-1" strike="noStrike">
                <a:solidFill>
                  <a:srgbClr val="000000"/>
                </a:solidFill>
                <a:latin typeface="Calibri"/>
              </a:rPr>
              <a:t>‘</a:t>
            </a:r>
            <a:r>
              <a:rPr b="1" i="1" lang="en-IN" sz="2000" spc="-1" strike="noStrike">
                <a:solidFill>
                  <a:srgbClr val="000000"/>
                </a:solidFill>
                <a:latin typeface="Calibri"/>
              </a:rPr>
              <a:t>robota’ </a:t>
            </a:r>
            <a:r>
              <a:rPr b="0" lang="en-IN" sz="2000" spc="-1" strike="noStrike">
                <a:solidFill>
                  <a:srgbClr val="000000"/>
                </a:solidFill>
                <a:latin typeface="Calibri"/>
              </a:rPr>
              <a:t>meaning slave labour! </a:t>
            </a:r>
            <a:endParaRPr b="0" lang="en-IN" sz="2000" spc="-1" strike="noStrike">
              <a:latin typeface="Arial"/>
            </a:endParaRPr>
          </a:p>
        </p:txBody>
      </p:sp>
      <p:pic>
        <p:nvPicPr>
          <p:cNvPr id="51" name="Picture 4" descr=""/>
          <p:cNvPicPr/>
          <p:nvPr/>
        </p:nvPicPr>
        <p:blipFill>
          <a:blip r:embed="rId1"/>
          <a:stretch/>
        </p:blipFill>
        <p:spPr>
          <a:xfrm>
            <a:off x="8371440" y="1790280"/>
            <a:ext cx="3708720" cy="427356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691200" y="1669680"/>
            <a:ext cx="6095520" cy="252900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Wingdings" charset="2"/>
              <a:buChar char=""/>
            </a:pPr>
            <a:r>
              <a:rPr b="0" lang="en-IN" sz="2000" spc="-1" strike="noStrike">
                <a:solidFill>
                  <a:srgbClr val="000000"/>
                </a:solidFill>
                <a:latin typeface="Calibri"/>
              </a:rPr>
              <a:t>Numerous sample sketches are included in the compiler.</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Located under File, Examples.</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Once a sketch is written, it is uploaded by clicking on File, Upload, or by pressing &lt;Ctrl&gt; U</a:t>
            </a:r>
            <a:endParaRPr b="0" lang="en-IN" sz="2000" spc="-1" strike="noStrike">
              <a:latin typeface="Arial"/>
            </a:endParaRPr>
          </a:p>
        </p:txBody>
      </p:sp>
      <p:pic>
        <p:nvPicPr>
          <p:cNvPr id="118" name="Picture 4" descr=""/>
          <p:cNvPicPr/>
          <p:nvPr/>
        </p:nvPicPr>
        <p:blipFill>
          <a:blip r:embed="rId1"/>
          <a:stretch/>
        </p:blipFill>
        <p:spPr>
          <a:xfrm>
            <a:off x="7881840" y="1313280"/>
            <a:ext cx="4196880" cy="5028840"/>
          </a:xfrm>
          <a:prstGeom prst="rect">
            <a:avLst/>
          </a:prstGeom>
          <a:ln>
            <a:noFill/>
          </a:ln>
        </p:spPr>
      </p:pic>
      <p:sp>
        <p:nvSpPr>
          <p:cNvPr id="119" name="CustomShape 2"/>
          <p:cNvSpPr/>
          <p:nvPr/>
        </p:nvSpPr>
        <p:spPr>
          <a:xfrm>
            <a:off x="1101600" y="502200"/>
            <a:ext cx="554112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COMPILER FEATURES</a:t>
            </a:r>
            <a:endParaRPr b="0" lang="en-IN" sz="40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665280" y="1235880"/>
            <a:ext cx="10564560" cy="5273280"/>
          </a:xfrm>
          <a:prstGeom prst="rect">
            <a:avLst/>
          </a:prstGeom>
          <a:noFill/>
          <a:ln>
            <a:noFill/>
          </a:ln>
        </p:spPr>
        <p:style>
          <a:lnRef idx="0"/>
          <a:fillRef idx="0"/>
          <a:effectRef idx="0"/>
          <a:fontRef idx="minor"/>
        </p:style>
        <p:txBody>
          <a:bodyPr lIns="90000" rIns="90000" tIns="45000" bIns="45000"/>
          <a:p>
            <a:pPr marL="285840" indent="-285480" algn="just">
              <a:lnSpc>
                <a:spcPct val="100000"/>
              </a:lnSpc>
              <a:buClr>
                <a:srgbClr val="000000"/>
              </a:buClr>
              <a:buFont typeface="Wingdings" charset="2"/>
              <a:buChar char=""/>
            </a:pPr>
            <a:r>
              <a:rPr b="0" lang="en-IN" sz="2000" spc="-1" strike="noStrike">
                <a:solidFill>
                  <a:srgbClr val="000000"/>
                </a:solidFill>
                <a:latin typeface="Calibri"/>
              </a:rPr>
              <a:t>Cross platform - runs on Windows, Mac OS X and Linux; written in Java and based on Processing programming language, avr-gcc, and other open source software.</a:t>
            </a:r>
            <a:endParaRPr b="0" lang="en-IN" sz="2000" spc="-1" strike="noStrike">
              <a:latin typeface="Arial"/>
            </a:endParaRPr>
          </a:p>
          <a:p>
            <a:pPr marL="285840" indent="-285480" algn="just">
              <a:lnSpc>
                <a:spcPct val="100000"/>
              </a:lnSpc>
              <a:buClr>
                <a:srgbClr val="000000"/>
              </a:buClr>
              <a:buFont typeface="Wingdings" charset="2"/>
              <a:buChar char=""/>
            </a:pPr>
            <a:r>
              <a:rPr b="0" lang="en-IN" sz="2000" spc="-1" strike="noStrike">
                <a:solidFill>
                  <a:srgbClr val="000000"/>
                </a:solidFill>
                <a:latin typeface="Calibri"/>
              </a:rPr>
              <a:t>Arduino – IDE designed to introduce programming to artists and other users </a:t>
            </a:r>
            <a:r>
              <a:rPr b="1" i="1" lang="en-IN" sz="2000" spc="-1" strike="noStrike">
                <a:solidFill>
                  <a:srgbClr val="000000"/>
                </a:solidFill>
                <a:latin typeface="Calibri"/>
              </a:rPr>
              <a:t>unfamiliar</a:t>
            </a:r>
            <a:r>
              <a:rPr b="0" lang="en-IN" sz="2000" spc="-1" strike="noStrike">
                <a:solidFill>
                  <a:srgbClr val="000000"/>
                </a:solidFill>
                <a:latin typeface="Calibri"/>
              </a:rPr>
              <a:t> with software</a:t>
            </a:r>
            <a:endParaRPr b="0" lang="en-IN" sz="2000" spc="-1" strike="noStrike">
              <a:latin typeface="Arial"/>
            </a:endParaRPr>
          </a:p>
          <a:p>
            <a:pPr algn="just">
              <a:lnSpc>
                <a:spcPct val="100000"/>
              </a:lnSpc>
            </a:pPr>
            <a:r>
              <a:rPr b="0" lang="en-IN" sz="2000" spc="-1" strike="noStrike">
                <a:solidFill>
                  <a:srgbClr val="000000"/>
                </a:solidFill>
                <a:latin typeface="Calibri"/>
              </a:rPr>
              <a:t>     </a:t>
            </a:r>
            <a:r>
              <a:rPr b="0" lang="en-IN" sz="2000" spc="-1" strike="noStrike">
                <a:solidFill>
                  <a:srgbClr val="000000"/>
                </a:solidFill>
                <a:latin typeface="Calibri"/>
              </a:rPr>
              <a:t>development. </a:t>
            </a:r>
            <a:endParaRPr b="0" lang="en-IN" sz="2000" spc="-1" strike="noStrike">
              <a:latin typeface="Arial"/>
            </a:endParaRPr>
          </a:p>
          <a:p>
            <a:pPr marL="285840" indent="-285480" algn="just">
              <a:lnSpc>
                <a:spcPct val="100000"/>
              </a:lnSpc>
              <a:buClr>
                <a:srgbClr val="000000"/>
              </a:buClr>
              <a:buFont typeface="Wingdings" charset="2"/>
              <a:buChar char=""/>
            </a:pPr>
            <a:r>
              <a:rPr b="0" lang="en-IN" sz="2000" spc="-1" strike="noStrike">
                <a:solidFill>
                  <a:srgbClr val="000000"/>
                </a:solidFill>
                <a:latin typeface="Calibri"/>
              </a:rPr>
              <a:t>Includes a code editor with brace matching, automatic indentation, API lookup, capable of compiling</a:t>
            </a:r>
            <a:endParaRPr b="0" lang="en-IN" sz="2000" spc="-1" strike="noStrike">
              <a:latin typeface="Arial"/>
            </a:endParaRPr>
          </a:p>
          <a:p>
            <a:pPr algn="just">
              <a:lnSpc>
                <a:spcPct val="100000"/>
              </a:lnSpc>
            </a:pPr>
            <a:r>
              <a:rPr b="0" lang="en-IN" sz="2000" spc="-1" strike="noStrike">
                <a:solidFill>
                  <a:srgbClr val="000000"/>
                </a:solidFill>
                <a:latin typeface="Calibri"/>
              </a:rPr>
              <a:t>     </a:t>
            </a:r>
            <a:r>
              <a:rPr b="0" lang="en-IN" sz="2000" spc="-1" strike="noStrike">
                <a:solidFill>
                  <a:srgbClr val="000000"/>
                </a:solidFill>
                <a:latin typeface="Calibri"/>
              </a:rPr>
              <a:t>and uploading programs to the board with one click.</a:t>
            </a:r>
            <a:endParaRPr b="0" lang="en-IN" sz="2000" spc="-1" strike="noStrike">
              <a:latin typeface="Arial"/>
            </a:endParaRPr>
          </a:p>
          <a:p>
            <a:pPr marL="285840" indent="-285480" algn="just">
              <a:lnSpc>
                <a:spcPct val="100000"/>
              </a:lnSpc>
              <a:buClr>
                <a:srgbClr val="000000"/>
              </a:buClr>
              <a:buFont typeface="Wingdings" charset="2"/>
              <a:buChar char=""/>
            </a:pPr>
            <a:r>
              <a:rPr b="1" lang="en-IN" sz="2000" spc="-1" strike="noStrike">
                <a:solidFill>
                  <a:srgbClr val="000000"/>
                </a:solidFill>
                <a:latin typeface="Calibri"/>
              </a:rPr>
              <a:t>Processing </a:t>
            </a:r>
            <a:r>
              <a:rPr b="0" lang="en-IN" sz="2000" spc="-1" strike="noStrike">
                <a:solidFill>
                  <a:srgbClr val="000000"/>
                </a:solidFill>
                <a:latin typeface="Calibri"/>
              </a:rPr>
              <a:t>- Processing is an open source programming language and environment for people who want to program images, animation, and interactions. </a:t>
            </a:r>
            <a:endParaRPr b="0" lang="en-IN" sz="2000" spc="-1" strike="noStrike">
              <a:latin typeface="Arial"/>
            </a:endParaRPr>
          </a:p>
          <a:p>
            <a:pPr marL="285840" indent="-285480" algn="just">
              <a:lnSpc>
                <a:spcPct val="100000"/>
              </a:lnSpc>
              <a:buClr>
                <a:srgbClr val="000000"/>
              </a:buClr>
              <a:buFont typeface="Wingdings" charset="2"/>
              <a:buChar char=""/>
            </a:pPr>
            <a:r>
              <a:rPr b="0" lang="en-IN" sz="2000" spc="-1" strike="noStrike">
                <a:solidFill>
                  <a:srgbClr val="000000"/>
                </a:solidFill>
                <a:latin typeface="Calibri"/>
              </a:rPr>
              <a:t>It is used by students, artists, designers, researchers, and hobbyists for learning, prototyping, and production. </a:t>
            </a:r>
            <a:endParaRPr b="0" lang="en-IN" sz="2000" spc="-1" strike="noStrike">
              <a:latin typeface="Arial"/>
            </a:endParaRPr>
          </a:p>
          <a:p>
            <a:pPr marL="285840" indent="-285480" algn="just">
              <a:lnSpc>
                <a:spcPct val="100000"/>
              </a:lnSpc>
              <a:buClr>
                <a:srgbClr val="000000"/>
              </a:buClr>
              <a:buFont typeface="Wingdings" charset="2"/>
              <a:buChar char=""/>
            </a:pPr>
            <a:r>
              <a:rPr b="0" lang="en-IN" sz="2000" spc="-1" strike="noStrike">
                <a:solidFill>
                  <a:srgbClr val="000000"/>
                </a:solidFill>
                <a:latin typeface="Calibri"/>
              </a:rPr>
              <a:t>It is created to teach fundamentals of computer programming within a visual context and to serve as a software sketchbook and professional production tool.</a:t>
            </a:r>
            <a:endParaRPr b="0" lang="en-IN" sz="2000" spc="-1" strike="noStrike">
              <a:latin typeface="Arial"/>
            </a:endParaRPr>
          </a:p>
        </p:txBody>
      </p:sp>
      <p:sp>
        <p:nvSpPr>
          <p:cNvPr id="121" name="CustomShape 2"/>
          <p:cNvSpPr/>
          <p:nvPr/>
        </p:nvSpPr>
        <p:spPr>
          <a:xfrm>
            <a:off x="858960" y="399240"/>
            <a:ext cx="298836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SOFTWARE</a:t>
            </a:r>
            <a:endParaRPr b="0" lang="en-IN" sz="40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716760" y="1608480"/>
            <a:ext cx="6095520" cy="43585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Wingdings" charset="2"/>
              <a:buChar char=""/>
            </a:pPr>
            <a:r>
              <a:rPr b="0" lang="en-IN" sz="2000" spc="-1" strike="noStrike">
                <a:solidFill>
                  <a:srgbClr val="000000"/>
                </a:solidFill>
                <a:latin typeface="Calibri"/>
              </a:rPr>
              <a:t>Based on C++ without 80% of the instructions.</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A handful of new commands.</a:t>
            </a: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Programs are called 'sketches'.</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Sketches need two functions:</a:t>
            </a:r>
            <a:endParaRPr b="0" lang="en-IN" sz="2000" spc="-1" strike="noStrike">
              <a:latin typeface="Arial"/>
            </a:endParaRPr>
          </a:p>
          <a:p>
            <a:pPr>
              <a:lnSpc>
                <a:spcPct val="100000"/>
              </a:lnSpc>
            </a:pPr>
            <a:r>
              <a:rPr b="0" lang="en-IN" sz="2000" spc="-1" strike="noStrike">
                <a:solidFill>
                  <a:srgbClr val="000000"/>
                </a:solidFill>
                <a:latin typeface="Calibri"/>
              </a:rPr>
              <a:t>	</a:t>
            </a:r>
            <a:r>
              <a:rPr b="0" lang="en-IN" sz="2000" spc="-1" strike="noStrike">
                <a:solidFill>
                  <a:srgbClr val="000000"/>
                </a:solidFill>
                <a:latin typeface="Calibri"/>
              </a:rPr>
              <a:t>void setup( )</a:t>
            </a:r>
            <a:endParaRPr b="0" lang="en-IN" sz="2000" spc="-1" strike="noStrike">
              <a:latin typeface="Arial"/>
            </a:endParaRPr>
          </a:p>
          <a:p>
            <a:pPr>
              <a:lnSpc>
                <a:spcPct val="100000"/>
              </a:lnSpc>
            </a:pPr>
            <a:r>
              <a:rPr b="0" lang="en-IN" sz="2000" spc="-1" strike="noStrike">
                <a:solidFill>
                  <a:srgbClr val="000000"/>
                </a:solidFill>
                <a:latin typeface="Calibri"/>
              </a:rPr>
              <a:t>	</a:t>
            </a:r>
            <a:r>
              <a:rPr b="0" lang="en-IN" sz="2000" spc="-1" strike="noStrike">
                <a:solidFill>
                  <a:srgbClr val="000000"/>
                </a:solidFill>
                <a:latin typeface="Calibri"/>
              </a:rPr>
              <a:t>void loop( )</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setup( ) runs first and once.</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loop( ) runs over and over, until power is lost or a new sketch is loaded.</a:t>
            </a:r>
            <a:endParaRPr b="0" lang="en-IN" sz="2000" spc="-1" strike="noStrike">
              <a:latin typeface="Arial"/>
            </a:endParaRPr>
          </a:p>
        </p:txBody>
      </p:sp>
      <p:sp>
        <p:nvSpPr>
          <p:cNvPr id="123" name="CustomShape 2"/>
          <p:cNvSpPr/>
          <p:nvPr/>
        </p:nvSpPr>
        <p:spPr>
          <a:xfrm>
            <a:off x="1303560" y="541080"/>
            <a:ext cx="925668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ARDUINO PROGRAM DEVELOPMENT</a:t>
            </a:r>
            <a:endParaRPr b="0" lang="en-IN" sz="40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923040" y="1534320"/>
            <a:ext cx="6095520" cy="496836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Wingdings" charset="2"/>
              <a:buChar char=""/>
            </a:pPr>
            <a:r>
              <a:rPr b="0" lang="en-IN" sz="2000" spc="-1" strike="noStrike">
                <a:solidFill>
                  <a:srgbClr val="000000"/>
                </a:solidFill>
                <a:latin typeface="Calibri"/>
              </a:rPr>
              <a:t>pinMode(pin, mode)</a:t>
            </a:r>
            <a:endParaRPr b="0" lang="en-IN" sz="2000" spc="-1" strike="noStrike">
              <a:latin typeface="Arial"/>
            </a:endParaRPr>
          </a:p>
          <a:p>
            <a:pPr>
              <a:lnSpc>
                <a:spcPct val="100000"/>
              </a:lnSpc>
            </a:pPr>
            <a:r>
              <a:rPr b="0" lang="en-IN" sz="2000" spc="-1" strike="noStrike">
                <a:solidFill>
                  <a:srgbClr val="000000"/>
                </a:solidFill>
                <a:latin typeface="Calibri"/>
              </a:rPr>
              <a:t>Designates the specified pin for input or output</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digitalWrite(pin, value)</a:t>
            </a:r>
            <a:endParaRPr b="0" lang="en-IN" sz="2000" spc="-1" strike="noStrike">
              <a:latin typeface="Arial"/>
            </a:endParaRPr>
          </a:p>
          <a:p>
            <a:pPr>
              <a:lnSpc>
                <a:spcPct val="100000"/>
              </a:lnSpc>
            </a:pPr>
            <a:r>
              <a:rPr b="0" lang="en-IN" sz="2000" spc="-1" strike="noStrike">
                <a:solidFill>
                  <a:srgbClr val="000000"/>
                </a:solidFill>
                <a:latin typeface="Calibri"/>
              </a:rPr>
              <a:t>Sends a voltage level to the designated pin</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digitalRead(pin)</a:t>
            </a:r>
            <a:endParaRPr b="0" lang="en-IN" sz="2000" spc="-1" strike="noStrike">
              <a:latin typeface="Arial"/>
            </a:endParaRPr>
          </a:p>
          <a:p>
            <a:pPr>
              <a:lnSpc>
                <a:spcPct val="100000"/>
              </a:lnSpc>
            </a:pPr>
            <a:r>
              <a:rPr b="0" lang="en-IN" sz="2000" spc="-1" strike="noStrike">
                <a:solidFill>
                  <a:srgbClr val="000000"/>
                </a:solidFill>
                <a:latin typeface="Calibri"/>
              </a:rPr>
              <a:t>Reads the current voltage level from the designated pin</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analog versions of above</a:t>
            </a:r>
            <a:endParaRPr b="0" lang="en-IN" sz="2000" spc="-1" strike="noStrike">
              <a:latin typeface="Arial"/>
            </a:endParaRPr>
          </a:p>
          <a:p>
            <a:pPr>
              <a:lnSpc>
                <a:spcPct val="100000"/>
              </a:lnSpc>
            </a:pPr>
            <a:r>
              <a:rPr b="0" lang="en-IN" sz="2000" spc="-1" strike="noStrike">
                <a:solidFill>
                  <a:srgbClr val="000000"/>
                </a:solidFill>
                <a:latin typeface="Calibri"/>
              </a:rPr>
              <a:t>analogRead's range is 0 to 1023</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serial commands</a:t>
            </a:r>
            <a:endParaRPr b="0" lang="en-IN" sz="2000" spc="-1" strike="noStrike">
              <a:latin typeface="Arial"/>
            </a:endParaRPr>
          </a:p>
          <a:p>
            <a:pPr>
              <a:lnSpc>
                <a:spcPct val="100000"/>
              </a:lnSpc>
            </a:pPr>
            <a:r>
              <a:rPr b="0" lang="en-IN" sz="2000" spc="-1" strike="noStrike">
                <a:solidFill>
                  <a:srgbClr val="000000"/>
                </a:solidFill>
                <a:latin typeface="Calibri"/>
              </a:rPr>
              <a:t>print, println, write</a:t>
            </a:r>
            <a:endParaRPr b="0" lang="en-IN" sz="2000" spc="-1" strike="noStrike">
              <a:latin typeface="Arial"/>
            </a:endParaRPr>
          </a:p>
        </p:txBody>
      </p:sp>
      <p:sp>
        <p:nvSpPr>
          <p:cNvPr id="125" name="CustomShape 2"/>
          <p:cNvSpPr/>
          <p:nvPr/>
        </p:nvSpPr>
        <p:spPr>
          <a:xfrm>
            <a:off x="1204200" y="394560"/>
            <a:ext cx="861804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ARDUINO C SPECIFIC FUNCTIONS</a:t>
            </a:r>
            <a:endParaRPr b="0" lang="en-IN" sz="40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845640" y="1419120"/>
            <a:ext cx="7769880" cy="912600"/>
          </a:xfrm>
          <a:prstGeom prst="rect">
            <a:avLst/>
          </a:prstGeom>
          <a:noFill/>
          <a:ln>
            <a:noFill/>
          </a:ln>
        </p:spPr>
        <p:style>
          <a:lnRef idx="0"/>
          <a:fillRef idx="0"/>
          <a:effectRef idx="0"/>
          <a:fontRef idx="minor"/>
        </p:style>
        <p:txBody>
          <a:bodyPr lIns="90000" rIns="90000" tIns="45000" bIns="45000"/>
          <a:p>
            <a:pPr>
              <a:lnSpc>
                <a:spcPct val="90000"/>
              </a:lnSpc>
            </a:pPr>
            <a:r>
              <a:rPr b="0" lang="en-IN" sz="2000" spc="-1" strike="noStrike">
                <a:solidFill>
                  <a:srgbClr val="000000"/>
                </a:solidFill>
                <a:latin typeface="Calibri"/>
              </a:rPr>
              <a:t>Commands and other information are sent to LED’s, motors and from sensors through </a:t>
            </a:r>
            <a:r>
              <a:rPr b="1" lang="en-IN" sz="2000" spc="-1" strike="noStrike">
                <a:solidFill>
                  <a:srgbClr val="000000"/>
                </a:solidFill>
                <a:latin typeface="Calibri"/>
              </a:rPr>
              <a:t>digital </a:t>
            </a:r>
            <a:r>
              <a:rPr b="0" lang="en-IN" sz="2000" spc="-1" strike="noStrike">
                <a:solidFill>
                  <a:srgbClr val="000000"/>
                </a:solidFill>
                <a:latin typeface="Calibri"/>
              </a:rPr>
              <a:t>and </a:t>
            </a:r>
            <a:r>
              <a:rPr b="1" lang="en-IN" sz="2000" spc="-1" strike="noStrike">
                <a:solidFill>
                  <a:srgbClr val="000000"/>
                </a:solidFill>
                <a:latin typeface="Calibri"/>
              </a:rPr>
              <a:t>analog </a:t>
            </a:r>
            <a:r>
              <a:rPr b="0" lang="en-IN" sz="2000" spc="-1" strike="noStrike">
                <a:solidFill>
                  <a:srgbClr val="000000"/>
                </a:solidFill>
                <a:latin typeface="Calibri"/>
              </a:rPr>
              <a:t>input &amp; output pins.</a:t>
            </a:r>
            <a:endParaRPr b="0" lang="en-IN" sz="2000" spc="-1" strike="noStrike">
              <a:latin typeface="Arial"/>
            </a:endParaRPr>
          </a:p>
        </p:txBody>
      </p:sp>
      <p:pic>
        <p:nvPicPr>
          <p:cNvPr id="127" name="Picture 4" descr=""/>
          <p:cNvPicPr/>
          <p:nvPr/>
        </p:nvPicPr>
        <p:blipFill>
          <a:blip r:embed="rId1"/>
          <a:stretch/>
        </p:blipFill>
        <p:spPr>
          <a:xfrm>
            <a:off x="2359080" y="2602800"/>
            <a:ext cx="5613120" cy="3479400"/>
          </a:xfrm>
          <a:prstGeom prst="rect">
            <a:avLst/>
          </a:prstGeom>
          <a:ln>
            <a:noFill/>
          </a:ln>
        </p:spPr>
      </p:pic>
      <p:sp>
        <p:nvSpPr>
          <p:cNvPr id="128" name="CustomShape 2"/>
          <p:cNvSpPr/>
          <p:nvPr/>
        </p:nvSpPr>
        <p:spPr>
          <a:xfrm>
            <a:off x="1094400" y="450720"/>
            <a:ext cx="620100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ARDUINO CODE BASICS</a:t>
            </a:r>
            <a:endParaRPr b="0" lang="en-IN" sz="40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21960" y="655560"/>
            <a:ext cx="6901920" cy="395280"/>
          </a:xfrm>
          <a:prstGeom prst="rect">
            <a:avLst/>
          </a:prstGeom>
          <a:noFill/>
          <a:ln>
            <a:noFill/>
          </a:ln>
        </p:spPr>
        <p:style>
          <a:lnRef idx="0"/>
          <a:fillRef idx="0"/>
          <a:effectRef idx="0"/>
          <a:fontRef idx="minor"/>
        </p:style>
        <p:txBody>
          <a:bodyPr wrap="none" lIns="90000" rIns="90000" tIns="45000" bIns="45000"/>
          <a:p>
            <a:pPr marL="544680" indent="-487080">
              <a:lnSpc>
                <a:spcPct val="100000"/>
              </a:lnSpc>
            </a:pPr>
            <a:r>
              <a:rPr b="0" lang="en-IN" sz="2000" spc="-1" strike="noStrike">
                <a:solidFill>
                  <a:srgbClr val="000000"/>
                </a:solidFill>
                <a:latin typeface="Calibri"/>
              </a:rPr>
              <a:t>Arduino programs run on two basic sections:</a:t>
            </a:r>
            <a:endParaRPr b="0" lang="en-IN" sz="2000" spc="-1" strike="noStrike">
              <a:latin typeface="Arial"/>
            </a:endParaRPr>
          </a:p>
        </p:txBody>
      </p:sp>
      <p:sp>
        <p:nvSpPr>
          <p:cNvPr id="130" name="CustomShape 2"/>
          <p:cNvSpPr/>
          <p:nvPr/>
        </p:nvSpPr>
        <p:spPr>
          <a:xfrm>
            <a:off x="1296360" y="1692720"/>
            <a:ext cx="6095520" cy="3749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f79646"/>
                </a:solidFill>
                <a:latin typeface="Courier New"/>
                <a:ea typeface="Courier New"/>
              </a:rPr>
              <a:t>void</a:t>
            </a:r>
            <a:r>
              <a:rPr b="0" lang="en-IN" sz="2000" spc="-1" strike="noStrike">
                <a:solidFill>
                  <a:srgbClr val="000000"/>
                </a:solidFill>
                <a:latin typeface="Courier New"/>
                <a:ea typeface="Courier New"/>
              </a:rPr>
              <a:t> </a:t>
            </a:r>
            <a:r>
              <a:rPr b="0" lang="en-IN" sz="2000" spc="-1" strike="noStrike">
                <a:solidFill>
                  <a:srgbClr val="632523"/>
                </a:solidFill>
                <a:latin typeface="Courier New"/>
                <a:ea typeface="Courier New"/>
              </a:rPr>
              <a:t>setup</a:t>
            </a:r>
            <a:r>
              <a:rPr b="0" lang="en-IN" sz="2000" spc="-1" strike="noStrike">
                <a:solidFill>
                  <a:srgbClr val="000000"/>
                </a:solidFill>
                <a:latin typeface="Courier New"/>
                <a:ea typeface="Courier New"/>
              </a:rPr>
              <a:t>() {</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	</a:t>
            </a:r>
            <a:r>
              <a:rPr b="0" lang="en-IN" sz="2000" spc="-1" strike="noStrike">
                <a:solidFill>
                  <a:srgbClr val="595959"/>
                </a:solidFill>
                <a:latin typeface="Courier New"/>
                <a:ea typeface="Courier New"/>
              </a:rPr>
              <a:t>//setup motors, sensors etc</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f79646"/>
                </a:solidFill>
                <a:latin typeface="Courier New"/>
                <a:ea typeface="Courier New"/>
              </a:rPr>
              <a:t>void</a:t>
            </a:r>
            <a:r>
              <a:rPr b="0" lang="en-IN" sz="2000" spc="-1" strike="noStrike">
                <a:solidFill>
                  <a:srgbClr val="000000"/>
                </a:solidFill>
                <a:latin typeface="Courier New"/>
                <a:ea typeface="Courier New"/>
              </a:rPr>
              <a:t> </a:t>
            </a:r>
            <a:r>
              <a:rPr b="0" lang="en-IN" sz="2000" spc="-1" strike="noStrike">
                <a:solidFill>
                  <a:srgbClr val="632523"/>
                </a:solidFill>
                <a:latin typeface="Courier New"/>
                <a:ea typeface="Courier New"/>
              </a:rPr>
              <a:t>loop</a:t>
            </a:r>
            <a:r>
              <a:rPr b="0" lang="en-IN" sz="2000" spc="-1" strike="noStrike">
                <a:solidFill>
                  <a:srgbClr val="000000"/>
                </a:solidFill>
                <a:latin typeface="Courier New"/>
                <a:ea typeface="Courier New"/>
              </a:rPr>
              <a:t>() {</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	</a:t>
            </a:r>
            <a:r>
              <a:rPr b="0" lang="en-IN" sz="2000" spc="-1" strike="noStrike">
                <a:solidFill>
                  <a:srgbClr val="595959"/>
                </a:solidFill>
                <a:latin typeface="Courier New"/>
                <a:ea typeface="Courier New"/>
              </a:rPr>
              <a:t>// get information from sensors</a:t>
            </a:r>
            <a:endParaRPr b="0" lang="en-IN" sz="2000" spc="-1" strike="noStrike">
              <a:latin typeface="Arial"/>
            </a:endParaRPr>
          </a:p>
          <a:p>
            <a:pPr>
              <a:lnSpc>
                <a:spcPct val="100000"/>
              </a:lnSpc>
            </a:pPr>
            <a:r>
              <a:rPr b="0" lang="en-IN" sz="2000" spc="-1" strike="noStrike">
                <a:solidFill>
                  <a:srgbClr val="595959"/>
                </a:solidFill>
                <a:latin typeface="Courier New"/>
                <a:ea typeface="Courier New"/>
              </a:rPr>
              <a:t>	</a:t>
            </a:r>
            <a:r>
              <a:rPr b="0" lang="en-IN" sz="2000" spc="-1" strike="noStrike">
                <a:solidFill>
                  <a:srgbClr val="595959"/>
                </a:solidFill>
                <a:latin typeface="Courier New"/>
                <a:ea typeface="Courier New"/>
              </a:rPr>
              <a:t>// send commands to motors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a:t>
            </a:r>
            <a:endParaRPr b="0" lang="en-IN" sz="20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691200" y="1215000"/>
            <a:ext cx="10564560" cy="191988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Wingdings" charset="2"/>
              <a:buChar char=""/>
            </a:pPr>
            <a:r>
              <a:rPr b="0" lang="en-IN" sz="2000" spc="-1" strike="noStrike">
                <a:solidFill>
                  <a:srgbClr val="000000"/>
                </a:solidFill>
                <a:latin typeface="Calibri"/>
              </a:rPr>
              <a:t>The setup section is used for assigning input and outputs (Examples: motors, LED’s, sensors etc) to ports on the Arduino.</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It also specifies whether the device is OUTPUT or INPUT.</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To do this we use the command “pinMode”.</a:t>
            </a:r>
            <a:endParaRPr b="0" lang="en-IN" sz="2000" spc="-1" strike="noStrike">
              <a:latin typeface="Arial"/>
            </a:endParaRPr>
          </a:p>
        </p:txBody>
      </p:sp>
      <p:sp>
        <p:nvSpPr>
          <p:cNvPr id="132" name="CustomShape 2"/>
          <p:cNvSpPr/>
          <p:nvPr/>
        </p:nvSpPr>
        <p:spPr>
          <a:xfrm>
            <a:off x="1567440" y="3439080"/>
            <a:ext cx="7895160" cy="4254120"/>
          </a:xfrm>
          <a:prstGeom prst="rect">
            <a:avLst/>
          </a:prstGeom>
          <a:noFill/>
          <a:ln>
            <a:noFill/>
          </a:ln>
        </p:spPr>
        <p:style>
          <a:lnRef idx="0"/>
          <a:fillRef idx="0"/>
          <a:effectRef idx="0"/>
          <a:fontRef idx="minor"/>
        </p:style>
        <p:txBody>
          <a:bodyPr lIns="0" rIns="57960" tIns="0" bIns="0"/>
          <a:p>
            <a:pPr marL="57240">
              <a:lnSpc>
                <a:spcPct val="100000"/>
              </a:lnSpc>
            </a:pPr>
            <a:r>
              <a:rPr b="0" lang="en-IN" sz="2800" spc="-1" strike="noStrike">
                <a:solidFill>
                  <a:srgbClr val="f79646"/>
                </a:solidFill>
                <a:latin typeface="Courier New"/>
                <a:ea typeface="Courier New"/>
              </a:rPr>
              <a:t>void</a:t>
            </a:r>
            <a:r>
              <a:rPr b="0" lang="en-IN" sz="2800" spc="-1" strike="noStrike">
                <a:solidFill>
                  <a:srgbClr val="000000"/>
                </a:solidFill>
                <a:latin typeface="Courier New"/>
                <a:ea typeface="Courier New"/>
              </a:rPr>
              <a:t> </a:t>
            </a:r>
            <a:r>
              <a:rPr b="0" lang="en-IN" sz="2800" spc="-1" strike="noStrike">
                <a:solidFill>
                  <a:srgbClr val="953735"/>
                </a:solidFill>
                <a:latin typeface="Courier New"/>
                <a:ea typeface="Courier New"/>
              </a:rPr>
              <a:t>setup</a:t>
            </a:r>
            <a:r>
              <a:rPr b="0" lang="en-IN" sz="2800" spc="-1" strike="noStrike">
                <a:solidFill>
                  <a:srgbClr val="000000"/>
                </a:solidFill>
                <a:latin typeface="Courier New"/>
                <a:ea typeface="Courier New"/>
              </a:rPr>
              <a:t>() {</a:t>
            </a:r>
            <a:endParaRPr b="0" lang="en-IN" sz="2800" spc="-1" strike="noStrike">
              <a:latin typeface="Arial"/>
            </a:endParaRPr>
          </a:p>
          <a:p>
            <a:pPr marL="57240">
              <a:lnSpc>
                <a:spcPct val="100000"/>
              </a:lnSpc>
            </a:pPr>
            <a:r>
              <a:rPr b="0" lang="en-IN" sz="2800" spc="-1" strike="noStrike">
                <a:solidFill>
                  <a:srgbClr val="000000"/>
                </a:solidFill>
                <a:latin typeface="Courier New"/>
                <a:ea typeface="Courier New"/>
              </a:rPr>
              <a:t>	</a:t>
            </a:r>
            <a:r>
              <a:rPr b="0" lang="en-IN" sz="2800" spc="-1" strike="noStrike">
                <a:solidFill>
                  <a:srgbClr val="000000"/>
                </a:solidFill>
                <a:latin typeface="Courier New"/>
                <a:ea typeface="Courier New"/>
              </a:rPr>
              <a:t>	</a:t>
            </a:r>
            <a:endParaRPr b="0" lang="en-IN" sz="2800" spc="-1" strike="noStrike">
              <a:latin typeface="Arial"/>
            </a:endParaRPr>
          </a:p>
          <a:p>
            <a:pPr marL="57240">
              <a:lnSpc>
                <a:spcPct val="100000"/>
              </a:lnSpc>
            </a:pPr>
            <a:r>
              <a:rPr b="0" lang="en-IN" sz="2800" spc="-1" strike="noStrike">
                <a:solidFill>
                  <a:srgbClr val="000000"/>
                </a:solidFill>
                <a:latin typeface="Courier New"/>
                <a:ea typeface="Courier New"/>
              </a:rPr>
              <a:t>	</a:t>
            </a:r>
            <a:r>
              <a:rPr b="0" lang="en-IN" sz="2800" spc="-1" strike="noStrike">
                <a:solidFill>
                  <a:srgbClr val="bb9a38"/>
                </a:solidFill>
                <a:latin typeface="Courier New"/>
                <a:ea typeface="Courier New"/>
              </a:rPr>
              <a:t>pinMode</a:t>
            </a:r>
            <a:r>
              <a:rPr b="0" lang="en-IN" sz="2800" spc="-1" strike="noStrike">
                <a:solidFill>
                  <a:srgbClr val="000000"/>
                </a:solidFill>
                <a:latin typeface="Courier New"/>
                <a:ea typeface="Courier New"/>
              </a:rPr>
              <a:t>(9,</a:t>
            </a:r>
            <a:r>
              <a:rPr b="0" lang="en-IN" sz="2800" spc="-1" strike="noStrike">
                <a:solidFill>
                  <a:srgbClr val="ff0000"/>
                </a:solidFill>
                <a:latin typeface="Courier New"/>
                <a:ea typeface="Courier New"/>
              </a:rPr>
              <a:t>OUTPUT</a:t>
            </a:r>
            <a:r>
              <a:rPr b="0" lang="en-IN" sz="2800" spc="-1" strike="noStrike">
                <a:solidFill>
                  <a:srgbClr val="000000"/>
                </a:solidFill>
                <a:latin typeface="Courier New"/>
                <a:ea typeface="Courier New"/>
              </a:rPr>
              <a:t>);</a:t>
            </a:r>
            <a:endParaRPr b="0" lang="en-IN" sz="2800" spc="-1" strike="noStrike">
              <a:latin typeface="Arial"/>
            </a:endParaRPr>
          </a:p>
          <a:p>
            <a:pPr marL="57240">
              <a:lnSpc>
                <a:spcPct val="100000"/>
              </a:lnSpc>
            </a:pPr>
            <a:endParaRPr b="0" lang="en-IN" sz="2800" spc="-1" strike="noStrike">
              <a:latin typeface="Arial"/>
            </a:endParaRPr>
          </a:p>
          <a:p>
            <a:pPr marL="57240">
              <a:lnSpc>
                <a:spcPct val="100000"/>
              </a:lnSpc>
            </a:pPr>
            <a:r>
              <a:rPr b="0" lang="en-IN" sz="2800" spc="-1" strike="noStrike">
                <a:solidFill>
                  <a:srgbClr val="000000"/>
                </a:solidFill>
                <a:latin typeface="Courier New"/>
                <a:ea typeface="Courier New"/>
              </a:rPr>
              <a:t>}</a:t>
            </a:r>
            <a:endParaRPr b="0" lang="en-IN" sz="2800" spc="-1" strike="noStrike">
              <a:latin typeface="Arial"/>
            </a:endParaRPr>
          </a:p>
          <a:p>
            <a:pPr marL="57240">
              <a:lnSpc>
                <a:spcPct val="100000"/>
              </a:lnSpc>
            </a:pPr>
            <a:endParaRPr b="0" lang="en-IN" sz="2800" spc="-1" strike="noStrike">
              <a:latin typeface="Arial"/>
            </a:endParaRPr>
          </a:p>
          <a:p>
            <a:pPr marL="57240">
              <a:lnSpc>
                <a:spcPct val="100000"/>
              </a:lnSpc>
            </a:pPr>
            <a:endParaRPr b="0" lang="en-IN" sz="2800" spc="-1" strike="noStrike">
              <a:latin typeface="Arial"/>
            </a:endParaRPr>
          </a:p>
        </p:txBody>
      </p:sp>
      <p:grpSp>
        <p:nvGrpSpPr>
          <p:cNvPr id="133" name="Group 3"/>
          <p:cNvGrpSpPr/>
          <p:nvPr/>
        </p:nvGrpSpPr>
        <p:grpSpPr>
          <a:xfrm>
            <a:off x="4305960" y="3580200"/>
            <a:ext cx="2388960" cy="779760"/>
            <a:chOff x="4305960" y="3580200"/>
            <a:chExt cx="2388960" cy="779760"/>
          </a:xfrm>
        </p:grpSpPr>
        <p:sp>
          <p:nvSpPr>
            <p:cNvPr id="134" name="Line 4"/>
            <p:cNvSpPr/>
            <p:nvPr/>
          </p:nvSpPr>
          <p:spPr>
            <a:xfrm flipV="1">
              <a:off x="4305960" y="3847320"/>
              <a:ext cx="1186560" cy="512640"/>
            </a:xfrm>
            <a:prstGeom prst="line">
              <a:avLst/>
            </a:prstGeom>
            <a:ln w="88920">
              <a:solidFill>
                <a:srgbClr val="86cd4d"/>
              </a:solidFill>
              <a:round/>
              <a:headEnd len="med" type="stealth" w="med"/>
            </a:ln>
          </p:spPr>
          <p:style>
            <a:lnRef idx="0"/>
            <a:fillRef idx="0"/>
            <a:effectRef idx="0"/>
            <a:fontRef idx="minor"/>
          </p:style>
        </p:sp>
        <p:sp>
          <p:nvSpPr>
            <p:cNvPr id="135" name="CustomShape 5"/>
            <p:cNvSpPr/>
            <p:nvPr/>
          </p:nvSpPr>
          <p:spPr>
            <a:xfrm>
              <a:off x="5540760" y="3580200"/>
              <a:ext cx="1154160" cy="487800"/>
            </a:xfrm>
            <a:prstGeom prst="rect">
              <a:avLst/>
            </a:prstGeom>
            <a:noFill/>
            <a:ln>
              <a:noFill/>
            </a:ln>
          </p:spPr>
          <p:style>
            <a:lnRef idx="0"/>
            <a:fillRef idx="0"/>
            <a:effectRef idx="0"/>
            <a:fontRef idx="minor"/>
          </p:style>
          <p:txBody>
            <a:bodyPr wrap="none" lIns="0" rIns="57960" tIns="0" bIns="0"/>
            <a:p>
              <a:pPr marL="57240">
                <a:lnSpc>
                  <a:spcPct val="100000"/>
                </a:lnSpc>
              </a:pPr>
              <a:r>
                <a:rPr b="0" lang="en-IN" sz="3200" spc="-1" strike="noStrike">
                  <a:solidFill>
                    <a:srgbClr val="86cd4d"/>
                  </a:solidFill>
                  <a:latin typeface="Arial"/>
                </a:rPr>
                <a:t>port #</a:t>
              </a:r>
              <a:endParaRPr b="0" lang="en-IN" sz="3200" spc="-1" strike="noStrike">
                <a:latin typeface="Arial"/>
              </a:endParaRPr>
            </a:p>
          </p:txBody>
        </p:sp>
      </p:grpSp>
      <p:grpSp>
        <p:nvGrpSpPr>
          <p:cNvPr id="136" name="Group 6"/>
          <p:cNvGrpSpPr/>
          <p:nvPr/>
        </p:nvGrpSpPr>
        <p:grpSpPr>
          <a:xfrm>
            <a:off x="5357160" y="4768560"/>
            <a:ext cx="4075200" cy="893160"/>
            <a:chOff x="5357160" y="4768560"/>
            <a:chExt cx="4075200" cy="893160"/>
          </a:xfrm>
        </p:grpSpPr>
        <p:sp>
          <p:nvSpPr>
            <p:cNvPr id="137" name="Line 7"/>
            <p:cNvSpPr/>
            <p:nvPr/>
          </p:nvSpPr>
          <p:spPr>
            <a:xfrm>
              <a:off x="5357160" y="4768560"/>
              <a:ext cx="1202040" cy="710640"/>
            </a:xfrm>
            <a:prstGeom prst="line">
              <a:avLst/>
            </a:prstGeom>
            <a:ln w="88920">
              <a:solidFill>
                <a:srgbClr val="86cd4d"/>
              </a:solidFill>
              <a:round/>
              <a:headEnd len="med" type="stealth" w="med"/>
            </a:ln>
          </p:spPr>
          <p:style>
            <a:lnRef idx="0"/>
            <a:fillRef idx="0"/>
            <a:effectRef idx="0"/>
            <a:fontRef idx="minor"/>
          </p:style>
        </p:sp>
        <p:sp>
          <p:nvSpPr>
            <p:cNvPr id="138" name="CustomShape 8"/>
            <p:cNvSpPr/>
            <p:nvPr/>
          </p:nvSpPr>
          <p:spPr>
            <a:xfrm>
              <a:off x="6607800" y="5173920"/>
              <a:ext cx="2824560" cy="487800"/>
            </a:xfrm>
            <a:prstGeom prst="rect">
              <a:avLst/>
            </a:prstGeom>
            <a:noFill/>
            <a:ln>
              <a:noFill/>
            </a:ln>
          </p:spPr>
          <p:style>
            <a:lnRef idx="0"/>
            <a:fillRef idx="0"/>
            <a:effectRef idx="0"/>
            <a:fontRef idx="minor"/>
          </p:style>
          <p:txBody>
            <a:bodyPr wrap="none" lIns="0" rIns="57960" tIns="0" bIns="0"/>
            <a:p>
              <a:pPr marL="57240">
                <a:lnSpc>
                  <a:spcPct val="100000"/>
                </a:lnSpc>
              </a:pPr>
              <a:r>
                <a:rPr b="0" lang="en-IN" sz="3200" spc="-1" strike="noStrike">
                  <a:solidFill>
                    <a:srgbClr val="86cd4d"/>
                  </a:solidFill>
                  <a:latin typeface="Arial"/>
                </a:rPr>
                <a:t>Input or Output</a:t>
              </a:r>
              <a:endParaRPr b="0" lang="en-IN" sz="3200" spc="-1" strike="noStrike">
                <a:latin typeface="Arial"/>
              </a:endParaRPr>
            </a:p>
          </p:txBody>
        </p:sp>
      </p:grpSp>
      <p:sp>
        <p:nvSpPr>
          <p:cNvPr id="139" name="CustomShape 9"/>
          <p:cNvSpPr/>
          <p:nvPr/>
        </p:nvSpPr>
        <p:spPr>
          <a:xfrm>
            <a:off x="832680" y="376560"/>
            <a:ext cx="181008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SETUP</a:t>
            </a:r>
            <a:endParaRPr b="0" lang="en-IN" sz="4000" spc="-1" strike="noStrike">
              <a:latin typeface="Arial"/>
            </a:endParaRPr>
          </a:p>
        </p:txBody>
      </p:sp>
    </p:spTree>
  </p:cSld>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499"/>
                                          </p:stCondLst>
                                        </p:cTn>
                                        <p:tgtEl>
                                          <p:spTgt spid="1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499"/>
                                          </p:stCondLst>
                                        </p:cTn>
                                        <p:tgtEl>
                                          <p:spTgt spid="13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2432520" y="2313360"/>
            <a:ext cx="6095520" cy="3198600"/>
          </a:xfrm>
          <a:prstGeom prst="rect">
            <a:avLst/>
          </a:prstGeom>
          <a:noFill/>
          <a:ln>
            <a:noFill/>
          </a:ln>
        </p:spPr>
        <p:style>
          <a:lnRef idx="0"/>
          <a:fillRef idx="0"/>
          <a:effectRef idx="0"/>
          <a:fontRef idx="minor"/>
        </p:style>
        <p:txBody>
          <a:bodyPr lIns="90000" rIns="90000" tIns="45000" bIns="45000"/>
          <a:p>
            <a:pPr>
              <a:lnSpc>
                <a:spcPct val="100000"/>
              </a:lnSpc>
            </a:pPr>
            <a:r>
              <a:rPr b="0" lang="en-IN" sz="2800" spc="-1" strike="noStrike">
                <a:solidFill>
                  <a:srgbClr val="f79646"/>
                </a:solidFill>
                <a:latin typeface="Courier New"/>
                <a:ea typeface="Courier New"/>
              </a:rPr>
              <a:t>void</a:t>
            </a:r>
            <a:r>
              <a:rPr b="0" lang="en-IN" sz="2800" spc="-1" strike="noStrike">
                <a:solidFill>
                  <a:srgbClr val="000000"/>
                </a:solidFill>
                <a:latin typeface="Courier New"/>
                <a:ea typeface="Courier New"/>
              </a:rPr>
              <a:t> </a:t>
            </a:r>
            <a:r>
              <a:rPr b="0" lang="en-IN" sz="2800" spc="-1" strike="noStrike">
                <a:solidFill>
                  <a:srgbClr val="632523"/>
                </a:solidFill>
                <a:latin typeface="Courier New"/>
                <a:ea typeface="Courier New"/>
              </a:rPr>
              <a:t>loop</a:t>
            </a:r>
            <a:r>
              <a:rPr b="0" lang="en-IN" sz="2800" spc="-1" strike="noStrike">
                <a:solidFill>
                  <a:srgbClr val="000000"/>
                </a:solidFill>
                <a:latin typeface="Courier New"/>
                <a:ea typeface="Courier New"/>
              </a:rPr>
              <a:t>() {</a:t>
            </a:r>
            <a:endParaRPr b="0" lang="en-IN" sz="2800" spc="-1" strike="noStrike">
              <a:latin typeface="Arial"/>
            </a:endParaRPr>
          </a:p>
          <a:p>
            <a:pPr>
              <a:lnSpc>
                <a:spcPct val="100000"/>
              </a:lnSpc>
            </a:pPr>
            <a:endParaRPr b="0" lang="en-IN" sz="2800" spc="-1" strike="noStrike">
              <a:latin typeface="Arial"/>
            </a:endParaRPr>
          </a:p>
          <a:p>
            <a:pPr>
              <a:lnSpc>
                <a:spcPct val="100000"/>
              </a:lnSpc>
            </a:pPr>
            <a:r>
              <a:rPr b="0" lang="en-IN" sz="2800" spc="-1" strike="noStrike">
                <a:solidFill>
                  <a:srgbClr val="000000"/>
                </a:solidFill>
                <a:latin typeface="Courier New"/>
                <a:ea typeface="Courier New"/>
              </a:rPr>
              <a:t>	</a:t>
            </a:r>
            <a:r>
              <a:rPr b="0" lang="en-IN" sz="2800" spc="-1" strike="noStrike">
                <a:solidFill>
                  <a:srgbClr val="bb9a38"/>
                </a:solidFill>
                <a:latin typeface="Courier New"/>
                <a:ea typeface="Courier New"/>
              </a:rPr>
              <a:t>digitalWrite</a:t>
            </a:r>
            <a:r>
              <a:rPr b="0" lang="en-IN" sz="2800" spc="-1" strike="noStrike">
                <a:solidFill>
                  <a:srgbClr val="000000"/>
                </a:solidFill>
                <a:latin typeface="Courier New"/>
                <a:ea typeface="Courier New"/>
              </a:rPr>
              <a:t>(9, </a:t>
            </a:r>
            <a:r>
              <a:rPr b="0" lang="en-IN" sz="2800" spc="-1" strike="noStrike">
                <a:solidFill>
                  <a:srgbClr val="ff0000"/>
                </a:solidFill>
                <a:latin typeface="Courier New"/>
                <a:ea typeface="Courier New"/>
              </a:rPr>
              <a:t>HIGH</a:t>
            </a:r>
            <a:r>
              <a:rPr b="0" lang="en-IN" sz="2800" spc="-1" strike="noStrike">
                <a:solidFill>
                  <a:srgbClr val="000000"/>
                </a:solidFill>
                <a:latin typeface="Courier New"/>
                <a:ea typeface="Courier New"/>
              </a:rPr>
              <a:t>);</a:t>
            </a:r>
            <a:endParaRPr b="0" lang="en-IN" sz="2800" spc="-1" strike="noStrike">
              <a:latin typeface="Arial"/>
            </a:endParaRPr>
          </a:p>
          <a:p>
            <a:pPr>
              <a:lnSpc>
                <a:spcPct val="100000"/>
              </a:lnSpc>
            </a:pPr>
            <a:r>
              <a:rPr b="0" lang="en-IN" sz="2800" spc="-1" strike="noStrike">
                <a:solidFill>
                  <a:srgbClr val="000000"/>
                </a:solidFill>
                <a:latin typeface="Courier New"/>
                <a:ea typeface="Courier New"/>
              </a:rPr>
              <a:t>	</a:t>
            </a:r>
            <a:r>
              <a:rPr b="0" lang="en-IN" sz="2800" spc="-1" strike="noStrike">
                <a:solidFill>
                  <a:srgbClr val="000000"/>
                </a:solidFill>
                <a:latin typeface="Courier New"/>
                <a:ea typeface="Courier New"/>
              </a:rPr>
              <a:t>delay(1000);</a:t>
            </a:r>
            <a:endParaRPr b="0" lang="en-IN" sz="2800" spc="-1" strike="noStrike">
              <a:latin typeface="Arial"/>
            </a:endParaRPr>
          </a:p>
          <a:p>
            <a:pPr>
              <a:lnSpc>
                <a:spcPct val="100000"/>
              </a:lnSpc>
            </a:pPr>
            <a:r>
              <a:rPr b="0" lang="en-IN" sz="2800" spc="-1" strike="noStrike">
                <a:solidFill>
                  <a:srgbClr val="000000"/>
                </a:solidFill>
                <a:latin typeface="Courier New"/>
                <a:ea typeface="Courier New"/>
              </a:rPr>
              <a:t>	</a:t>
            </a:r>
            <a:r>
              <a:rPr b="0" lang="en-IN" sz="2800" spc="-1" strike="noStrike">
                <a:solidFill>
                  <a:srgbClr val="bb9a38"/>
                </a:solidFill>
                <a:latin typeface="Courier New"/>
                <a:ea typeface="Courier New"/>
              </a:rPr>
              <a:t>digitalWrite</a:t>
            </a:r>
            <a:r>
              <a:rPr b="0" lang="en-IN" sz="2800" spc="-1" strike="noStrike">
                <a:solidFill>
                  <a:srgbClr val="000000"/>
                </a:solidFill>
                <a:latin typeface="Courier New"/>
                <a:ea typeface="Courier New"/>
              </a:rPr>
              <a:t>(9, </a:t>
            </a:r>
            <a:r>
              <a:rPr b="0" lang="en-IN" sz="2800" spc="-1" strike="noStrike">
                <a:solidFill>
                  <a:srgbClr val="ff0000"/>
                </a:solidFill>
                <a:latin typeface="Courier New"/>
                <a:ea typeface="Courier New"/>
              </a:rPr>
              <a:t>LOW</a:t>
            </a:r>
            <a:r>
              <a:rPr b="0" lang="en-IN" sz="2800" spc="-1" strike="noStrike">
                <a:solidFill>
                  <a:srgbClr val="000000"/>
                </a:solidFill>
                <a:latin typeface="Courier New"/>
                <a:ea typeface="Courier New"/>
              </a:rPr>
              <a:t>);</a:t>
            </a:r>
            <a:endParaRPr b="0" lang="en-IN" sz="2800" spc="-1" strike="noStrike">
              <a:latin typeface="Arial"/>
            </a:endParaRPr>
          </a:p>
          <a:p>
            <a:pPr>
              <a:lnSpc>
                <a:spcPct val="100000"/>
              </a:lnSpc>
            </a:pPr>
            <a:r>
              <a:rPr b="0" lang="en-IN" sz="2800" spc="-1" strike="noStrike">
                <a:solidFill>
                  <a:srgbClr val="000000"/>
                </a:solidFill>
                <a:latin typeface="Courier New"/>
                <a:ea typeface="Courier New"/>
              </a:rPr>
              <a:t>	</a:t>
            </a:r>
            <a:r>
              <a:rPr b="0" lang="en-IN" sz="2800" spc="-1" strike="noStrike">
                <a:solidFill>
                  <a:srgbClr val="000000"/>
                </a:solidFill>
                <a:latin typeface="Courier New"/>
                <a:ea typeface="Courier New"/>
              </a:rPr>
              <a:t>delay(1000);</a:t>
            </a:r>
            <a:endParaRPr b="0" lang="en-IN" sz="2800" spc="-1" strike="noStrike">
              <a:latin typeface="Arial"/>
            </a:endParaRPr>
          </a:p>
          <a:p>
            <a:pPr>
              <a:lnSpc>
                <a:spcPct val="100000"/>
              </a:lnSpc>
            </a:pPr>
            <a:endParaRPr b="0" lang="en-IN" sz="2800" spc="-1" strike="noStrike">
              <a:latin typeface="Arial"/>
            </a:endParaRPr>
          </a:p>
          <a:p>
            <a:pPr>
              <a:lnSpc>
                <a:spcPct val="100000"/>
              </a:lnSpc>
            </a:pPr>
            <a:r>
              <a:rPr b="0" lang="en-IN" sz="1800" spc="-1" strike="noStrike">
                <a:solidFill>
                  <a:srgbClr val="000000"/>
                </a:solidFill>
                <a:latin typeface="Courier New"/>
                <a:ea typeface="Courier New"/>
              </a:rPr>
              <a:t>}</a:t>
            </a:r>
            <a:endParaRPr b="0" lang="en-IN" sz="1800" spc="-1" strike="noStrike">
              <a:latin typeface="Arial"/>
            </a:endParaRPr>
          </a:p>
        </p:txBody>
      </p:sp>
      <p:grpSp>
        <p:nvGrpSpPr>
          <p:cNvPr id="141" name="Group 2"/>
          <p:cNvGrpSpPr/>
          <p:nvPr/>
        </p:nvGrpSpPr>
        <p:grpSpPr>
          <a:xfrm>
            <a:off x="6316200" y="1959840"/>
            <a:ext cx="4689000" cy="1351080"/>
            <a:chOff x="6316200" y="1959840"/>
            <a:chExt cx="4689000" cy="1351080"/>
          </a:xfrm>
        </p:grpSpPr>
        <p:sp>
          <p:nvSpPr>
            <p:cNvPr id="142" name="Line 3"/>
            <p:cNvSpPr/>
            <p:nvPr/>
          </p:nvSpPr>
          <p:spPr>
            <a:xfrm flipV="1">
              <a:off x="6316200" y="2316960"/>
              <a:ext cx="1305000" cy="993960"/>
            </a:xfrm>
            <a:prstGeom prst="line">
              <a:avLst/>
            </a:prstGeom>
            <a:ln w="76320">
              <a:solidFill>
                <a:srgbClr val="86cd4d"/>
              </a:solidFill>
              <a:round/>
              <a:headEnd len="med" type="stealth" w="med"/>
            </a:ln>
          </p:spPr>
          <p:style>
            <a:lnRef idx="0"/>
            <a:fillRef idx="0"/>
            <a:effectRef idx="0"/>
            <a:fontRef idx="minor"/>
          </p:style>
        </p:sp>
        <p:sp>
          <p:nvSpPr>
            <p:cNvPr id="143" name="CustomShape 4"/>
            <p:cNvSpPr/>
            <p:nvPr/>
          </p:nvSpPr>
          <p:spPr>
            <a:xfrm>
              <a:off x="7773840" y="1959840"/>
              <a:ext cx="3231360" cy="487800"/>
            </a:xfrm>
            <a:prstGeom prst="rect">
              <a:avLst/>
            </a:prstGeom>
            <a:noFill/>
            <a:ln>
              <a:noFill/>
            </a:ln>
          </p:spPr>
          <p:style>
            <a:lnRef idx="0"/>
            <a:fillRef idx="0"/>
            <a:effectRef idx="0"/>
            <a:fontRef idx="minor"/>
          </p:style>
          <p:txBody>
            <a:bodyPr wrap="none" lIns="0" rIns="57960" tIns="0" bIns="0"/>
            <a:p>
              <a:pPr marL="57240">
                <a:lnSpc>
                  <a:spcPct val="100000"/>
                </a:lnSpc>
              </a:pPr>
              <a:r>
                <a:rPr b="0" lang="en-IN" sz="3200" spc="-1" strike="noStrike">
                  <a:solidFill>
                    <a:srgbClr val="86cd4d"/>
                  </a:solidFill>
                  <a:latin typeface="Arial"/>
                </a:rPr>
                <a:t>Port # from setup</a:t>
              </a:r>
              <a:endParaRPr b="0" lang="en-IN" sz="3200" spc="-1" strike="noStrike">
                <a:latin typeface="Arial"/>
              </a:endParaRPr>
            </a:p>
          </p:txBody>
        </p:sp>
      </p:grpSp>
      <p:sp>
        <p:nvSpPr>
          <p:cNvPr id="144" name="CustomShape 5"/>
          <p:cNvSpPr/>
          <p:nvPr/>
        </p:nvSpPr>
        <p:spPr>
          <a:xfrm>
            <a:off x="876960" y="515160"/>
            <a:ext cx="155124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LOOP</a:t>
            </a:r>
            <a:endParaRPr b="0" lang="en-IN" sz="4000" spc="-1" strike="noStrike">
              <a:latin typeface="Arial"/>
            </a:endParaRPr>
          </a:p>
        </p:txBody>
      </p:sp>
    </p:spTree>
  </p:cSld>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499"/>
                                          </p:stCondLst>
                                        </p:cTn>
                                        <p:tgtEl>
                                          <p:spTgt spid="14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794160" y="1705320"/>
            <a:ext cx="9328320" cy="13093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Wingdings" charset="2"/>
              <a:buChar char=""/>
            </a:pPr>
            <a:r>
              <a:rPr b="0" lang="en-IN" sz="2000" spc="-1" strike="noStrike">
                <a:solidFill>
                  <a:srgbClr val="000000"/>
                </a:solidFill>
                <a:latin typeface="Calibri"/>
              </a:rPr>
              <a:t>Transferring data from the computer to an Arduino is done using </a:t>
            </a:r>
            <a:r>
              <a:rPr b="1" lang="en-IN" sz="2000" spc="-1" strike="noStrike">
                <a:solidFill>
                  <a:srgbClr val="000000"/>
                </a:solidFill>
                <a:latin typeface="Calibri"/>
              </a:rPr>
              <a:t>Serial Transmission.</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To setup Serial communication we use the following</a:t>
            </a:r>
            <a:endParaRPr b="0" lang="en-IN" sz="2000" spc="-1" strike="noStrike">
              <a:latin typeface="Arial"/>
            </a:endParaRPr>
          </a:p>
        </p:txBody>
      </p:sp>
      <p:sp>
        <p:nvSpPr>
          <p:cNvPr id="146" name="CustomShape 2"/>
          <p:cNvSpPr/>
          <p:nvPr/>
        </p:nvSpPr>
        <p:spPr>
          <a:xfrm>
            <a:off x="2326680" y="3411720"/>
            <a:ext cx="6095520" cy="2710080"/>
          </a:xfrm>
          <a:prstGeom prst="rect">
            <a:avLst/>
          </a:prstGeom>
          <a:noFill/>
          <a:ln>
            <a:noFill/>
          </a:ln>
        </p:spPr>
        <p:style>
          <a:lnRef idx="0"/>
          <a:fillRef idx="0"/>
          <a:effectRef idx="0"/>
          <a:fontRef idx="minor"/>
        </p:style>
        <p:txBody>
          <a:bodyPr lIns="90000" rIns="90000" tIns="45000" bIns="45000"/>
          <a:p>
            <a:pPr>
              <a:lnSpc>
                <a:spcPct val="100000"/>
              </a:lnSpc>
            </a:pPr>
            <a:r>
              <a:rPr b="0" lang="en-IN" sz="2800" spc="-1" strike="noStrike">
                <a:solidFill>
                  <a:srgbClr val="f79646"/>
                </a:solidFill>
                <a:latin typeface="Courier New"/>
                <a:ea typeface="Courier New"/>
              </a:rPr>
              <a:t>void</a:t>
            </a:r>
            <a:r>
              <a:rPr b="0" lang="en-IN" sz="2800" spc="-1" strike="noStrike">
                <a:solidFill>
                  <a:srgbClr val="000000"/>
                </a:solidFill>
                <a:latin typeface="Courier New"/>
                <a:ea typeface="Courier New"/>
              </a:rPr>
              <a:t> </a:t>
            </a:r>
            <a:r>
              <a:rPr b="0" lang="en-IN" sz="2800" spc="-1" strike="noStrike">
                <a:solidFill>
                  <a:srgbClr val="632523"/>
                </a:solidFill>
                <a:latin typeface="Courier New"/>
                <a:ea typeface="Courier New"/>
              </a:rPr>
              <a:t>setup</a:t>
            </a:r>
            <a:r>
              <a:rPr b="0" lang="en-IN" sz="2800" spc="-1" strike="noStrike">
                <a:solidFill>
                  <a:srgbClr val="000000"/>
                </a:solidFill>
                <a:latin typeface="Courier New"/>
                <a:ea typeface="Courier New"/>
              </a:rPr>
              <a:t>() {</a:t>
            </a:r>
            <a:endParaRPr b="0" lang="en-IN" sz="2800" spc="-1" strike="noStrike">
              <a:latin typeface="Arial"/>
            </a:endParaRPr>
          </a:p>
          <a:p>
            <a:pPr>
              <a:lnSpc>
                <a:spcPct val="100000"/>
              </a:lnSpc>
            </a:pPr>
            <a:endParaRPr b="0" lang="en-IN" sz="2800" spc="-1" strike="noStrike">
              <a:latin typeface="Arial"/>
            </a:endParaRPr>
          </a:p>
          <a:p>
            <a:pPr>
              <a:lnSpc>
                <a:spcPct val="100000"/>
              </a:lnSpc>
            </a:pPr>
            <a:r>
              <a:rPr b="0" lang="en-IN" sz="2800" spc="-1" strike="noStrike">
                <a:solidFill>
                  <a:srgbClr val="000000"/>
                </a:solidFill>
                <a:latin typeface="Courier New"/>
                <a:ea typeface="Courier New"/>
              </a:rPr>
              <a:t>	</a:t>
            </a:r>
            <a:r>
              <a:rPr b="0" lang="en-IN" sz="2800" spc="-1" strike="noStrike">
                <a:solidFill>
                  <a:srgbClr val="bb9a38"/>
                </a:solidFill>
                <a:latin typeface="Courier New"/>
                <a:ea typeface="Courier New"/>
              </a:rPr>
              <a:t>Serial.begin</a:t>
            </a:r>
            <a:r>
              <a:rPr b="0" lang="en-IN" sz="2800" spc="-1" strike="noStrike">
                <a:solidFill>
                  <a:srgbClr val="000000"/>
                </a:solidFill>
                <a:latin typeface="Courier New"/>
                <a:ea typeface="Courier New"/>
              </a:rPr>
              <a:t>(9600);</a:t>
            </a:r>
            <a:endParaRPr b="0" lang="en-IN" sz="2800" spc="-1" strike="noStrike">
              <a:latin typeface="Arial"/>
            </a:endParaRPr>
          </a:p>
          <a:p>
            <a:pPr>
              <a:lnSpc>
                <a:spcPct val="100000"/>
              </a:lnSpc>
            </a:pPr>
            <a:endParaRPr b="0" lang="en-IN" sz="2800" spc="-1" strike="noStrike">
              <a:latin typeface="Arial"/>
            </a:endParaRPr>
          </a:p>
          <a:p>
            <a:pPr>
              <a:lnSpc>
                <a:spcPct val="100000"/>
              </a:lnSpc>
            </a:pPr>
            <a:r>
              <a:rPr b="0" lang="en-IN" sz="2800" spc="-1" strike="noStrike">
                <a:solidFill>
                  <a:srgbClr val="000000"/>
                </a:solidFill>
                <a:latin typeface="Courier New"/>
                <a:ea typeface="Courier New"/>
              </a:rPr>
              <a:t>}</a:t>
            </a:r>
            <a:endParaRPr b="0" lang="en-IN" sz="2800" spc="-1" strike="noStrike">
              <a:latin typeface="Arial"/>
            </a:endParaRPr>
          </a:p>
          <a:p>
            <a:pPr>
              <a:lnSpc>
                <a:spcPct val="100000"/>
              </a:lnSpc>
            </a:pPr>
            <a:endParaRPr b="0" lang="en-IN" sz="2800" spc="-1" strike="noStrike">
              <a:latin typeface="Arial"/>
            </a:endParaRPr>
          </a:p>
          <a:p>
            <a:pPr>
              <a:lnSpc>
                <a:spcPct val="100000"/>
              </a:lnSpc>
            </a:pPr>
            <a:endParaRPr b="0" lang="en-IN" sz="2800" spc="-1" strike="noStrike">
              <a:latin typeface="Arial"/>
            </a:endParaRPr>
          </a:p>
        </p:txBody>
      </p:sp>
      <p:sp>
        <p:nvSpPr>
          <p:cNvPr id="147" name="CustomShape 3"/>
          <p:cNvSpPr/>
          <p:nvPr/>
        </p:nvSpPr>
        <p:spPr>
          <a:xfrm>
            <a:off x="1255680" y="515160"/>
            <a:ext cx="448488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INPUT &amp; OUTPUT</a:t>
            </a:r>
            <a:endParaRPr b="0" lang="en-IN" sz="40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632520" y="1511280"/>
            <a:ext cx="6095520" cy="13093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Wingdings" charset="2"/>
              <a:buChar char=""/>
            </a:pPr>
            <a:r>
              <a:rPr b="0" lang="en-IN" sz="2000" spc="-1" strike="noStrike">
                <a:solidFill>
                  <a:srgbClr val="000000"/>
                </a:solidFill>
                <a:latin typeface="Calibri"/>
              </a:rPr>
              <a:t>A variable is like “bucket”.</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It holds numbers or other values temporarily.</a:t>
            </a:r>
            <a:endParaRPr b="0" lang="en-IN" sz="2000" spc="-1" strike="noStrike">
              <a:latin typeface="Arial"/>
            </a:endParaRPr>
          </a:p>
        </p:txBody>
      </p:sp>
      <p:sp>
        <p:nvSpPr>
          <p:cNvPr id="149" name="CustomShape 2"/>
          <p:cNvSpPr/>
          <p:nvPr/>
        </p:nvSpPr>
        <p:spPr>
          <a:xfrm>
            <a:off x="4163040" y="2845080"/>
            <a:ext cx="29379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Calibri"/>
              </a:rPr>
              <a:t>DECLARING A VARIABLE</a:t>
            </a:r>
            <a:endParaRPr b="0" lang="en-IN" sz="1800" spc="-1" strike="noStrike">
              <a:latin typeface="Arial"/>
            </a:endParaRPr>
          </a:p>
        </p:txBody>
      </p:sp>
      <p:sp>
        <p:nvSpPr>
          <p:cNvPr id="150" name="CustomShape 3"/>
          <p:cNvSpPr/>
          <p:nvPr/>
        </p:nvSpPr>
        <p:spPr>
          <a:xfrm>
            <a:off x="1945800" y="3214440"/>
            <a:ext cx="2375640" cy="15534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9600" spc="-1" strike="noStrike">
                <a:solidFill>
                  <a:srgbClr val="f79646"/>
                </a:solidFill>
                <a:latin typeface="Courier New"/>
                <a:ea typeface="Courier New"/>
              </a:rPr>
              <a:t>int</a:t>
            </a:r>
            <a:endParaRPr b="0" lang="en-IN" sz="9600" spc="-1" strike="noStrike">
              <a:latin typeface="Arial"/>
            </a:endParaRPr>
          </a:p>
        </p:txBody>
      </p:sp>
      <p:sp>
        <p:nvSpPr>
          <p:cNvPr id="151" name="CustomShape 4"/>
          <p:cNvSpPr/>
          <p:nvPr/>
        </p:nvSpPr>
        <p:spPr>
          <a:xfrm>
            <a:off x="1683360" y="5378400"/>
            <a:ext cx="7038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Calibri"/>
              </a:rPr>
              <a:t>Type</a:t>
            </a:r>
            <a:endParaRPr b="0" lang="en-IN" sz="1800" spc="-1" strike="noStrike">
              <a:latin typeface="Arial"/>
            </a:endParaRPr>
          </a:p>
        </p:txBody>
      </p:sp>
      <p:sp>
        <p:nvSpPr>
          <p:cNvPr id="152" name="CustomShape 5"/>
          <p:cNvSpPr/>
          <p:nvPr/>
        </p:nvSpPr>
        <p:spPr>
          <a:xfrm>
            <a:off x="2944800" y="4784040"/>
            <a:ext cx="6095520" cy="63900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Calibri"/>
              </a:rPr>
              <a:t>assignment</a:t>
            </a:r>
            <a:endParaRPr b="0" lang="en-IN" sz="1800" spc="-1" strike="noStrike">
              <a:latin typeface="Arial"/>
            </a:endParaRPr>
          </a:p>
          <a:p>
            <a:pPr algn="ctr">
              <a:lnSpc>
                <a:spcPct val="100000"/>
              </a:lnSpc>
            </a:pPr>
            <a:r>
              <a:rPr b="0" lang="en-IN" sz="1800" spc="-1" strike="noStrike">
                <a:solidFill>
                  <a:srgbClr val="000000"/>
                </a:solidFill>
                <a:latin typeface="Calibri"/>
              </a:rPr>
              <a:t>“</a:t>
            </a:r>
            <a:r>
              <a:rPr b="0" lang="en-IN" sz="1800" spc="-1" strike="noStrike">
                <a:solidFill>
                  <a:srgbClr val="000000"/>
                </a:solidFill>
                <a:latin typeface="Calibri"/>
              </a:rPr>
              <a:t>becomes”</a:t>
            </a:r>
            <a:endParaRPr b="0" lang="en-IN" sz="1800" spc="-1" strike="noStrike">
              <a:latin typeface="Arial"/>
            </a:endParaRPr>
          </a:p>
        </p:txBody>
      </p:sp>
      <p:sp>
        <p:nvSpPr>
          <p:cNvPr id="153" name="CustomShape 6"/>
          <p:cNvSpPr/>
          <p:nvPr/>
        </p:nvSpPr>
        <p:spPr>
          <a:xfrm>
            <a:off x="2996280" y="5984280"/>
            <a:ext cx="18241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Calibri"/>
              </a:rPr>
              <a:t>variable name</a:t>
            </a:r>
            <a:endParaRPr b="0" lang="en-IN" sz="1800" spc="-1" strike="noStrike">
              <a:latin typeface="Arial"/>
            </a:endParaRPr>
          </a:p>
        </p:txBody>
      </p:sp>
      <p:sp>
        <p:nvSpPr>
          <p:cNvPr id="154" name="CustomShape 7"/>
          <p:cNvSpPr/>
          <p:nvPr/>
        </p:nvSpPr>
        <p:spPr>
          <a:xfrm>
            <a:off x="9577080" y="5347440"/>
            <a:ext cx="80460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IN" sz="1800" spc="-1" strike="noStrike">
                <a:solidFill>
                  <a:srgbClr val="000000"/>
                </a:solidFill>
                <a:latin typeface="Calibri"/>
              </a:rPr>
              <a:t>value</a:t>
            </a:r>
            <a:endParaRPr b="0" lang="en-IN" sz="1800" spc="-1" strike="noStrike">
              <a:latin typeface="Arial"/>
            </a:endParaRPr>
          </a:p>
        </p:txBody>
      </p:sp>
      <p:sp>
        <p:nvSpPr>
          <p:cNvPr id="155" name="CustomShape 8"/>
          <p:cNvSpPr/>
          <p:nvPr/>
        </p:nvSpPr>
        <p:spPr>
          <a:xfrm>
            <a:off x="867240" y="416520"/>
            <a:ext cx="296388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VARIABLES</a:t>
            </a:r>
            <a:endParaRPr b="0" lang="en-IN" sz="40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 name="Picture 1" descr=""/>
          <p:cNvPicPr/>
          <p:nvPr/>
        </p:nvPicPr>
        <p:blipFill>
          <a:blip r:embed="rId1"/>
          <a:stretch/>
        </p:blipFill>
        <p:spPr>
          <a:xfrm>
            <a:off x="1648440" y="0"/>
            <a:ext cx="8898840" cy="6323040"/>
          </a:xfrm>
          <a:prstGeom prst="rect">
            <a:avLst/>
          </a:prstGeom>
          <a:ln>
            <a:noFill/>
          </a:ln>
        </p:spPr>
      </p:pic>
      <p:sp>
        <p:nvSpPr>
          <p:cNvPr id="53" name="CustomShape 1"/>
          <p:cNvSpPr/>
          <p:nvPr/>
        </p:nvSpPr>
        <p:spPr>
          <a:xfrm>
            <a:off x="3588840" y="542520"/>
            <a:ext cx="6095520" cy="121824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latin typeface="Arial"/>
            </a:endParaRPr>
          </a:p>
          <a:p>
            <a:pPr>
              <a:lnSpc>
                <a:spcPct val="100000"/>
              </a:lnSpc>
            </a:pPr>
            <a:r>
              <a:rPr b="0" lang="en-IN" sz="5400" spc="-1" strike="noStrike">
                <a:solidFill>
                  <a:srgbClr val="066ea0"/>
                </a:solidFill>
                <a:latin typeface="Script MT Bold"/>
              </a:rPr>
              <a:t>What Is Robot? </a:t>
            </a:r>
            <a:endParaRPr b="0" lang="en-IN" sz="5400" spc="-1" strike="noStrike">
              <a:latin typeface="Arial"/>
            </a:endParaRPr>
          </a:p>
        </p:txBody>
      </p:sp>
      <p:sp>
        <p:nvSpPr>
          <p:cNvPr id="54" name="CustomShape 2"/>
          <p:cNvSpPr/>
          <p:nvPr/>
        </p:nvSpPr>
        <p:spPr>
          <a:xfrm>
            <a:off x="2099160" y="2561760"/>
            <a:ext cx="8267760" cy="1187640"/>
          </a:xfrm>
          <a:prstGeom prst="rect">
            <a:avLst/>
          </a:prstGeom>
          <a:gradFill rotWithShape="0">
            <a:gsLst>
              <a:gs pos="0">
                <a:schemeClr val="bg1">
                  <a:shade val="30000"/>
                  <a:satMod val="115000"/>
                </a:schemeClr>
              </a:gs>
              <a:gs pos="50000">
                <a:schemeClr val="bg1">
                  <a:shade val="67500"/>
                  <a:satMod val="115000"/>
                </a:schemeClr>
              </a:gs>
              <a:gs pos="100000">
                <a:schemeClr val="bg1">
                  <a:shade val="100000"/>
                  <a:satMod val="115000"/>
                </a:schemeClr>
              </a:gs>
            </a:gsLst>
            <a:lin ang="5400000"/>
          </a:gradFill>
          <a:ln>
            <a:noFill/>
          </a:ln>
        </p:spPr>
        <p:style>
          <a:lnRef idx="0"/>
          <a:fillRef idx="0"/>
          <a:effectRef idx="0"/>
          <a:fontRef idx="minor"/>
        </p:style>
        <p:txBody>
          <a:bodyPr lIns="90000" rIns="90000" tIns="45000" bIns="45000"/>
          <a:p>
            <a:pPr>
              <a:lnSpc>
                <a:spcPct val="100000"/>
              </a:lnSpc>
            </a:pPr>
            <a:r>
              <a:rPr b="0" lang="en-IN" sz="2400" spc="-1" strike="noStrike">
                <a:solidFill>
                  <a:srgbClr val="066ea0"/>
                </a:solidFill>
                <a:latin typeface="MV Boli"/>
              </a:rPr>
              <a:t>A robot is a mechanical or virtual intelligent agent that can perform tasks automatically or with guidance, typically by remote controll.</a:t>
            </a:r>
            <a:endParaRPr b="0" lang="en-IN" sz="2400" spc="-1" strike="noStrike">
              <a:latin typeface="Arial"/>
            </a:endParaRPr>
          </a:p>
        </p:txBody>
      </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1169640" y="1540080"/>
            <a:ext cx="9287640" cy="7365600"/>
          </a:xfrm>
          <a:prstGeom prst="rect">
            <a:avLst/>
          </a:prstGeom>
          <a:noFill/>
          <a:ln>
            <a:noFill/>
          </a:ln>
        </p:spPr>
        <p:style>
          <a:lnRef idx="0"/>
          <a:fillRef idx="0"/>
          <a:effectRef idx="0"/>
          <a:fontRef idx="minor"/>
        </p:style>
        <p:txBody>
          <a:bodyPr lIns="0" rIns="57960" tIns="0" bIns="0"/>
          <a:p>
            <a:pPr marL="57240">
              <a:lnSpc>
                <a:spcPct val="100000"/>
              </a:lnSpc>
            </a:pPr>
            <a:r>
              <a:rPr b="0" lang="en-IN" sz="2000" spc="-1" strike="noStrike">
                <a:solidFill>
                  <a:srgbClr val="f79646"/>
                </a:solidFill>
                <a:latin typeface="Courier New"/>
                <a:ea typeface="Courier New"/>
              </a:rPr>
              <a:t>int </a:t>
            </a:r>
            <a:r>
              <a:rPr b="0" lang="en-IN" sz="2000" spc="-1" strike="noStrike">
                <a:solidFill>
                  <a:srgbClr val="000000"/>
                </a:solidFill>
                <a:latin typeface="Courier New"/>
                <a:ea typeface="Courier New"/>
              </a:rPr>
              <a:t>delayTime = 2000;</a:t>
            </a:r>
            <a:endParaRPr b="0" lang="en-IN" sz="2000" spc="-1" strike="noStrike">
              <a:latin typeface="Arial"/>
            </a:endParaRPr>
          </a:p>
          <a:p>
            <a:pPr marL="57240">
              <a:lnSpc>
                <a:spcPct val="100000"/>
              </a:lnSpc>
            </a:pPr>
            <a:r>
              <a:rPr b="0" lang="en-IN" sz="2000" spc="-1" strike="noStrike">
                <a:solidFill>
                  <a:srgbClr val="f79646"/>
                </a:solidFill>
                <a:latin typeface="Courier New"/>
                <a:ea typeface="Courier New"/>
              </a:rPr>
              <a:t>int </a:t>
            </a:r>
            <a:r>
              <a:rPr b="0" lang="en-IN" sz="2000" spc="-1" strike="noStrike">
                <a:solidFill>
                  <a:srgbClr val="000000"/>
                </a:solidFill>
                <a:latin typeface="Courier New"/>
                <a:ea typeface="Courier New"/>
              </a:rPr>
              <a:t>greenLED = 9;</a:t>
            </a:r>
            <a:endParaRPr b="0" lang="en-IN" sz="2000" spc="-1" strike="noStrike">
              <a:latin typeface="Arial"/>
            </a:endParaRPr>
          </a:p>
          <a:p>
            <a:pPr marL="57240">
              <a:lnSpc>
                <a:spcPct val="100000"/>
              </a:lnSpc>
            </a:pPr>
            <a:r>
              <a:rPr b="0" lang="en-IN" sz="2000" spc="-1" strike="noStrike">
                <a:solidFill>
                  <a:srgbClr val="f79646"/>
                </a:solidFill>
                <a:latin typeface="Courier New"/>
                <a:ea typeface="Courier New"/>
              </a:rPr>
              <a:t>void</a:t>
            </a:r>
            <a:r>
              <a:rPr b="0" lang="en-IN" sz="2000" spc="-1" strike="noStrike">
                <a:solidFill>
                  <a:srgbClr val="000000"/>
                </a:solidFill>
                <a:latin typeface="Courier New"/>
                <a:ea typeface="Courier New"/>
              </a:rPr>
              <a:t> </a:t>
            </a:r>
            <a:r>
              <a:rPr b="0" lang="en-IN" sz="2000" spc="-1" strike="noStrike">
                <a:solidFill>
                  <a:srgbClr val="632523"/>
                </a:solidFill>
                <a:latin typeface="Courier New"/>
                <a:ea typeface="Courier New"/>
              </a:rPr>
              <a:t>setup</a:t>
            </a:r>
            <a:r>
              <a:rPr b="0" lang="en-IN" sz="2000" spc="-1" strike="noStrike">
                <a:solidFill>
                  <a:srgbClr val="000000"/>
                </a:solidFill>
                <a:latin typeface="Courier New"/>
                <a:ea typeface="Courier New"/>
              </a:rPr>
              <a:t>() {</a:t>
            </a:r>
            <a:endParaRPr b="0" lang="en-IN" sz="2000" spc="-1" strike="noStrike">
              <a:latin typeface="Arial"/>
            </a:endParaRPr>
          </a:p>
          <a:p>
            <a:pPr marL="57240">
              <a:lnSpc>
                <a:spcPct val="100000"/>
              </a:lnSpc>
            </a:pPr>
            <a:endParaRPr b="0" lang="en-IN" sz="2000" spc="-1" strike="noStrike">
              <a:latin typeface="Arial"/>
            </a:endParaRPr>
          </a:p>
          <a:p>
            <a:pPr marL="57240">
              <a:lnSpc>
                <a:spcPct val="100000"/>
              </a:lnSpc>
            </a:pPr>
            <a:r>
              <a:rPr b="0" lang="en-IN" sz="2000" spc="-1" strike="noStrike">
                <a:solidFill>
                  <a:srgbClr val="000000"/>
                </a:solidFill>
                <a:latin typeface="Courier New"/>
                <a:ea typeface="Courier New"/>
              </a:rPr>
              <a:t>	</a:t>
            </a:r>
            <a:r>
              <a:rPr b="0" lang="en-IN" sz="2000" spc="-1" strike="noStrike">
                <a:solidFill>
                  <a:srgbClr val="bb9a38"/>
                </a:solidFill>
                <a:latin typeface="Courier New"/>
                <a:ea typeface="Courier New"/>
              </a:rPr>
              <a:t>pinMode</a:t>
            </a:r>
            <a:r>
              <a:rPr b="0" lang="en-IN" sz="2000" spc="-1" strike="noStrike">
                <a:solidFill>
                  <a:srgbClr val="000000"/>
                </a:solidFill>
                <a:latin typeface="Courier New"/>
                <a:ea typeface="Courier New"/>
              </a:rPr>
              <a:t>(greenLED, </a:t>
            </a:r>
            <a:r>
              <a:rPr b="0" lang="en-IN" sz="2000" spc="-1" strike="noStrike">
                <a:solidFill>
                  <a:srgbClr val="ff0000"/>
                </a:solidFill>
                <a:latin typeface="Courier New"/>
                <a:ea typeface="Courier New"/>
              </a:rPr>
              <a:t>OUTPUT</a:t>
            </a:r>
            <a:r>
              <a:rPr b="0" lang="en-IN" sz="2000" spc="-1" strike="noStrike">
                <a:solidFill>
                  <a:srgbClr val="000000"/>
                </a:solidFill>
                <a:latin typeface="Courier New"/>
                <a:ea typeface="Courier New"/>
              </a:rPr>
              <a:t>);</a:t>
            </a:r>
            <a:endParaRPr b="0" lang="en-IN" sz="2000" spc="-1" strike="noStrike">
              <a:latin typeface="Arial"/>
            </a:endParaRPr>
          </a:p>
          <a:p>
            <a:pPr marL="57240">
              <a:lnSpc>
                <a:spcPct val="100000"/>
              </a:lnSpc>
            </a:pPr>
            <a:endParaRPr b="0" lang="en-IN" sz="2000" spc="-1" strike="noStrike">
              <a:latin typeface="Arial"/>
            </a:endParaRPr>
          </a:p>
          <a:p>
            <a:pPr marL="57240">
              <a:lnSpc>
                <a:spcPct val="100000"/>
              </a:lnSpc>
            </a:pPr>
            <a:r>
              <a:rPr b="0" lang="en-IN" sz="2000" spc="-1" strike="noStrike">
                <a:solidFill>
                  <a:srgbClr val="000000"/>
                </a:solidFill>
                <a:latin typeface="Courier New"/>
                <a:ea typeface="Courier New"/>
              </a:rPr>
              <a:t>}</a:t>
            </a:r>
            <a:endParaRPr b="0" lang="en-IN" sz="2000" spc="-1" strike="noStrike">
              <a:latin typeface="Arial"/>
            </a:endParaRPr>
          </a:p>
          <a:p>
            <a:pPr marL="57240">
              <a:lnSpc>
                <a:spcPct val="100000"/>
              </a:lnSpc>
            </a:pPr>
            <a:endParaRPr b="0" lang="en-IN" sz="2000" spc="-1" strike="noStrike">
              <a:latin typeface="Arial"/>
            </a:endParaRPr>
          </a:p>
          <a:p>
            <a:pPr marL="57240">
              <a:lnSpc>
                <a:spcPct val="100000"/>
              </a:lnSpc>
            </a:pPr>
            <a:r>
              <a:rPr b="0" lang="en-IN" sz="2000" spc="-1" strike="noStrike">
                <a:solidFill>
                  <a:srgbClr val="f79646"/>
                </a:solidFill>
                <a:latin typeface="Courier New"/>
                <a:ea typeface="Courier New"/>
              </a:rPr>
              <a:t>void</a:t>
            </a:r>
            <a:r>
              <a:rPr b="0" lang="en-IN" sz="2000" spc="-1" strike="noStrike">
                <a:solidFill>
                  <a:srgbClr val="000000"/>
                </a:solidFill>
                <a:latin typeface="Courier New"/>
                <a:ea typeface="Courier New"/>
              </a:rPr>
              <a:t> </a:t>
            </a:r>
            <a:r>
              <a:rPr b="0" lang="en-IN" sz="2000" spc="-1" strike="noStrike">
                <a:solidFill>
                  <a:srgbClr val="632523"/>
                </a:solidFill>
                <a:latin typeface="Courier New"/>
                <a:ea typeface="Courier New"/>
              </a:rPr>
              <a:t>loop</a:t>
            </a:r>
            <a:r>
              <a:rPr b="0" lang="en-IN" sz="2000" spc="-1" strike="noStrike">
                <a:solidFill>
                  <a:srgbClr val="000000"/>
                </a:solidFill>
                <a:latin typeface="Courier New"/>
                <a:ea typeface="Courier New"/>
              </a:rPr>
              <a:t>() {</a:t>
            </a:r>
            <a:endParaRPr b="0" lang="en-IN" sz="2000" spc="-1" strike="noStrike">
              <a:latin typeface="Arial"/>
            </a:endParaRPr>
          </a:p>
          <a:p>
            <a:pPr marL="57240">
              <a:lnSpc>
                <a:spcPct val="100000"/>
              </a:lnSpc>
            </a:pPr>
            <a:endParaRPr b="0" lang="en-IN" sz="2000" spc="-1" strike="noStrike">
              <a:latin typeface="Arial"/>
            </a:endParaRPr>
          </a:p>
          <a:p>
            <a:pPr marL="57240">
              <a:lnSpc>
                <a:spcPct val="100000"/>
              </a:lnSpc>
            </a:pPr>
            <a:r>
              <a:rPr b="0" lang="en-IN" sz="2000" spc="-1" strike="noStrike">
                <a:solidFill>
                  <a:srgbClr val="000000"/>
                </a:solidFill>
                <a:latin typeface="Courier New"/>
                <a:ea typeface="Courier New"/>
              </a:rPr>
              <a:t>	</a:t>
            </a:r>
            <a:r>
              <a:rPr b="0" lang="en-IN" sz="2000" spc="-1" strike="noStrike">
                <a:solidFill>
                  <a:srgbClr val="bb9a38"/>
                </a:solidFill>
                <a:latin typeface="Courier New"/>
                <a:ea typeface="Courier New"/>
              </a:rPr>
              <a:t>digitalWrite</a:t>
            </a:r>
            <a:r>
              <a:rPr b="0" lang="en-IN" sz="2000" spc="-1" strike="noStrike">
                <a:solidFill>
                  <a:srgbClr val="000000"/>
                </a:solidFill>
                <a:latin typeface="Courier New"/>
                <a:ea typeface="Courier New"/>
              </a:rPr>
              <a:t>(greenLED, </a:t>
            </a:r>
            <a:r>
              <a:rPr b="0" lang="en-IN" sz="2000" spc="-1" strike="noStrike">
                <a:solidFill>
                  <a:srgbClr val="ff0000"/>
                </a:solidFill>
                <a:latin typeface="Courier New"/>
                <a:ea typeface="Courier New"/>
              </a:rPr>
              <a:t>HIGH</a:t>
            </a:r>
            <a:r>
              <a:rPr b="0" lang="en-IN" sz="2000" spc="-1" strike="noStrike">
                <a:solidFill>
                  <a:srgbClr val="000000"/>
                </a:solidFill>
                <a:latin typeface="Courier New"/>
                <a:ea typeface="Courier New"/>
              </a:rPr>
              <a:t>);</a:t>
            </a:r>
            <a:endParaRPr b="0" lang="en-IN" sz="2000" spc="-1" strike="noStrike">
              <a:latin typeface="Arial"/>
            </a:endParaRPr>
          </a:p>
          <a:p>
            <a:pPr marL="57240">
              <a:lnSpc>
                <a:spcPct val="100000"/>
              </a:lnSpc>
            </a:pPr>
            <a:r>
              <a:rPr b="0" lang="en-IN" sz="2000" spc="-1" strike="noStrike">
                <a:solidFill>
                  <a:srgbClr val="000000"/>
                </a:solidFill>
                <a:latin typeface="Courier New"/>
                <a:ea typeface="Courier New"/>
              </a:rPr>
              <a:t>	</a:t>
            </a:r>
            <a:r>
              <a:rPr b="0" lang="en-IN" sz="2000" spc="-1" strike="noStrike">
                <a:solidFill>
                  <a:srgbClr val="000000"/>
                </a:solidFill>
                <a:latin typeface="Courier New"/>
                <a:ea typeface="Courier New"/>
              </a:rPr>
              <a:t>delay(delayTime);</a:t>
            </a:r>
            <a:endParaRPr b="0" lang="en-IN" sz="2000" spc="-1" strike="noStrike">
              <a:latin typeface="Arial"/>
            </a:endParaRPr>
          </a:p>
          <a:p>
            <a:pPr marL="57240">
              <a:lnSpc>
                <a:spcPct val="100000"/>
              </a:lnSpc>
            </a:pPr>
            <a:r>
              <a:rPr b="0" lang="en-IN" sz="2000" spc="-1" strike="noStrike">
                <a:solidFill>
                  <a:srgbClr val="000000"/>
                </a:solidFill>
                <a:latin typeface="Courier New"/>
                <a:ea typeface="Courier New"/>
              </a:rPr>
              <a:t>	</a:t>
            </a:r>
            <a:r>
              <a:rPr b="0" lang="en-IN" sz="2000" spc="-1" strike="noStrike">
                <a:solidFill>
                  <a:srgbClr val="bb9a38"/>
                </a:solidFill>
                <a:latin typeface="Courier New"/>
                <a:ea typeface="Courier New"/>
              </a:rPr>
              <a:t>digitalWrite</a:t>
            </a:r>
            <a:r>
              <a:rPr b="0" lang="en-IN" sz="2000" spc="-1" strike="noStrike">
                <a:solidFill>
                  <a:srgbClr val="000000"/>
                </a:solidFill>
                <a:latin typeface="Courier New"/>
                <a:ea typeface="Courier New"/>
              </a:rPr>
              <a:t>(greenLED, </a:t>
            </a:r>
            <a:r>
              <a:rPr b="0" lang="en-IN" sz="2000" spc="-1" strike="noStrike">
                <a:solidFill>
                  <a:srgbClr val="ff0000"/>
                </a:solidFill>
                <a:latin typeface="Courier New"/>
                <a:ea typeface="Courier New"/>
              </a:rPr>
              <a:t>LOW</a:t>
            </a:r>
            <a:r>
              <a:rPr b="0" lang="en-IN" sz="2000" spc="-1" strike="noStrike">
                <a:solidFill>
                  <a:srgbClr val="000000"/>
                </a:solidFill>
                <a:latin typeface="Courier New"/>
                <a:ea typeface="Courier New"/>
              </a:rPr>
              <a:t>);</a:t>
            </a:r>
            <a:endParaRPr b="0" lang="en-IN" sz="2000" spc="-1" strike="noStrike">
              <a:latin typeface="Arial"/>
            </a:endParaRPr>
          </a:p>
          <a:p>
            <a:pPr marL="57240">
              <a:lnSpc>
                <a:spcPct val="100000"/>
              </a:lnSpc>
            </a:pPr>
            <a:r>
              <a:rPr b="0" lang="en-IN" sz="2000" spc="-1" strike="noStrike">
                <a:solidFill>
                  <a:srgbClr val="000000"/>
                </a:solidFill>
                <a:latin typeface="Courier New"/>
                <a:ea typeface="Courier New"/>
              </a:rPr>
              <a:t>	</a:t>
            </a:r>
            <a:r>
              <a:rPr b="0" lang="en-IN" sz="2000" spc="-1" strike="noStrike">
                <a:solidFill>
                  <a:srgbClr val="000000"/>
                </a:solidFill>
                <a:latin typeface="Courier New"/>
                <a:ea typeface="Courier New"/>
              </a:rPr>
              <a:t>delay(delayTime);</a:t>
            </a:r>
            <a:endParaRPr b="0" lang="en-IN" sz="2000" spc="-1" strike="noStrike">
              <a:latin typeface="Arial"/>
            </a:endParaRPr>
          </a:p>
          <a:p>
            <a:pPr marL="57240">
              <a:lnSpc>
                <a:spcPct val="100000"/>
              </a:lnSpc>
            </a:pPr>
            <a:endParaRPr b="0" lang="en-IN" sz="2000" spc="-1" strike="noStrike">
              <a:latin typeface="Arial"/>
            </a:endParaRPr>
          </a:p>
          <a:p>
            <a:pPr marL="57240">
              <a:lnSpc>
                <a:spcPct val="100000"/>
              </a:lnSpc>
            </a:pPr>
            <a:r>
              <a:rPr b="0" lang="en-IN" sz="2000" spc="-1" strike="noStrike">
                <a:solidFill>
                  <a:srgbClr val="000000"/>
                </a:solidFill>
                <a:latin typeface="Courier New"/>
                <a:ea typeface="Courier New"/>
              </a:rPr>
              <a:t>}</a:t>
            </a:r>
            <a:endParaRPr b="0" lang="en-IN" sz="2000" spc="-1" strike="noStrike">
              <a:latin typeface="Arial"/>
            </a:endParaRPr>
          </a:p>
        </p:txBody>
      </p:sp>
      <p:sp>
        <p:nvSpPr>
          <p:cNvPr id="157" name="CustomShape 2"/>
          <p:cNvSpPr/>
          <p:nvPr/>
        </p:nvSpPr>
        <p:spPr>
          <a:xfrm>
            <a:off x="5971680" y="2139840"/>
            <a:ext cx="6095520" cy="63900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800" spc="-1" strike="noStrike">
                <a:solidFill>
                  <a:srgbClr val="558e28"/>
                </a:solidFill>
                <a:latin typeface="Calibri"/>
              </a:rPr>
              <a:t>Declare delayTime </a:t>
            </a:r>
            <a:endParaRPr b="0" lang="en-IN" sz="1800" spc="-1" strike="noStrike">
              <a:latin typeface="Arial"/>
            </a:endParaRPr>
          </a:p>
          <a:p>
            <a:pPr algn="ctr">
              <a:lnSpc>
                <a:spcPct val="100000"/>
              </a:lnSpc>
            </a:pPr>
            <a:r>
              <a:rPr b="0" lang="en-IN" sz="1800" spc="-1" strike="noStrike">
                <a:solidFill>
                  <a:srgbClr val="558e28"/>
                </a:solidFill>
                <a:latin typeface="Calibri"/>
              </a:rPr>
              <a:t>Variable</a:t>
            </a:r>
            <a:endParaRPr b="0" lang="en-IN" sz="1800" spc="-1" strike="noStrike">
              <a:latin typeface="Arial"/>
            </a:endParaRPr>
          </a:p>
        </p:txBody>
      </p:sp>
      <p:sp>
        <p:nvSpPr>
          <p:cNvPr id="158" name="CustomShape 3"/>
          <p:cNvSpPr/>
          <p:nvPr/>
        </p:nvSpPr>
        <p:spPr>
          <a:xfrm>
            <a:off x="5636520" y="4576680"/>
            <a:ext cx="6095520" cy="63900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800" spc="-1" strike="noStrike">
                <a:solidFill>
                  <a:srgbClr val="558e28"/>
                </a:solidFill>
                <a:latin typeface="Calibri"/>
              </a:rPr>
              <a:t>Use delayTime </a:t>
            </a:r>
            <a:endParaRPr b="0" lang="en-IN" sz="1800" spc="-1" strike="noStrike">
              <a:latin typeface="Arial"/>
            </a:endParaRPr>
          </a:p>
          <a:p>
            <a:pPr algn="ctr">
              <a:lnSpc>
                <a:spcPct val="100000"/>
              </a:lnSpc>
            </a:pPr>
            <a:r>
              <a:rPr b="0" lang="en-IN" sz="1800" spc="-1" strike="noStrike">
                <a:solidFill>
                  <a:srgbClr val="558e28"/>
                </a:solidFill>
                <a:latin typeface="Calibri"/>
              </a:rPr>
              <a:t>Variable</a:t>
            </a:r>
            <a:endParaRPr b="0" lang="en-IN" sz="1800" spc="-1" strike="noStrike">
              <a:latin typeface="Arial"/>
            </a:endParaRPr>
          </a:p>
        </p:txBody>
      </p:sp>
      <p:sp>
        <p:nvSpPr>
          <p:cNvPr id="159" name="CustomShape 4"/>
          <p:cNvSpPr/>
          <p:nvPr/>
        </p:nvSpPr>
        <p:spPr>
          <a:xfrm>
            <a:off x="973080" y="349200"/>
            <a:ext cx="474084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USING VARIABLES</a:t>
            </a:r>
            <a:endParaRPr b="0" lang="en-IN" sz="40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1154880" y="693720"/>
            <a:ext cx="6095520" cy="36565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79646"/>
                </a:solidFill>
                <a:latin typeface="Courier New"/>
                <a:ea typeface="Courier New"/>
              </a:rPr>
              <a:t>int </a:t>
            </a:r>
            <a:r>
              <a:rPr b="0" lang="en-IN" sz="1800" spc="-1" strike="noStrike">
                <a:solidFill>
                  <a:srgbClr val="000000"/>
                </a:solidFill>
                <a:latin typeface="Courier New"/>
                <a:ea typeface="Courier New"/>
              </a:rPr>
              <a:t>delayTime = 2000;</a:t>
            </a:r>
            <a:endParaRPr b="0" lang="en-IN" sz="1800" spc="-1" strike="noStrike">
              <a:latin typeface="Arial"/>
            </a:endParaRPr>
          </a:p>
          <a:p>
            <a:pPr>
              <a:lnSpc>
                <a:spcPct val="100000"/>
              </a:lnSpc>
            </a:pPr>
            <a:r>
              <a:rPr b="0" lang="en-IN" sz="1800" spc="-1" strike="noStrike">
                <a:solidFill>
                  <a:srgbClr val="f79646"/>
                </a:solidFill>
                <a:latin typeface="Courier New"/>
                <a:ea typeface="Courier New"/>
              </a:rPr>
              <a:t>int </a:t>
            </a:r>
            <a:r>
              <a:rPr b="0" lang="en-IN" sz="1800" spc="-1" strike="noStrike">
                <a:solidFill>
                  <a:srgbClr val="000000"/>
                </a:solidFill>
                <a:latin typeface="Courier New"/>
                <a:ea typeface="Courier New"/>
              </a:rPr>
              <a:t>greenLED = 9;</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f79646"/>
                </a:solidFill>
                <a:latin typeface="Courier New"/>
                <a:ea typeface="Courier New"/>
              </a:rPr>
              <a:t>void</a:t>
            </a:r>
            <a:r>
              <a:rPr b="0" lang="en-IN" sz="1800" spc="-1" strike="noStrike">
                <a:solidFill>
                  <a:srgbClr val="000000"/>
                </a:solidFill>
                <a:latin typeface="Courier New"/>
                <a:ea typeface="Courier New"/>
              </a:rPr>
              <a:t> </a:t>
            </a:r>
            <a:r>
              <a:rPr b="0" lang="en-IN" sz="1800" spc="-1" strike="noStrike">
                <a:solidFill>
                  <a:srgbClr val="632523"/>
                </a:solidFill>
                <a:latin typeface="Courier New"/>
                <a:ea typeface="Courier New"/>
              </a:rPr>
              <a:t>setup</a:t>
            </a:r>
            <a:r>
              <a:rPr b="0" lang="en-IN" sz="1800" spc="-1" strike="noStrike">
                <a:solidFill>
                  <a:srgbClr val="000000"/>
                </a:solidFill>
                <a:latin typeface="Courier New"/>
                <a:ea typeface="Courier New"/>
              </a:rPr>
              <a:t>() {</a:t>
            </a:r>
            <a:endParaRPr b="0" lang="en-IN" sz="1800" spc="-1" strike="noStrike">
              <a:latin typeface="Arial"/>
            </a:endParaRPr>
          </a:p>
          <a:p>
            <a:pPr>
              <a:lnSpc>
                <a:spcPct val="100000"/>
              </a:lnSpc>
            </a:pPr>
            <a:r>
              <a:rPr b="0" lang="en-IN" sz="1800" spc="-1" strike="noStrike">
                <a:solidFill>
                  <a:srgbClr val="000000"/>
                </a:solidFill>
                <a:latin typeface="Courier New"/>
                <a:ea typeface="Courier New"/>
              </a:rPr>
              <a:t>	</a:t>
            </a:r>
            <a:r>
              <a:rPr b="0" lang="en-IN" sz="1800" spc="-1" strike="noStrike">
                <a:solidFill>
                  <a:srgbClr val="bb9a38"/>
                </a:solidFill>
                <a:latin typeface="Courier New"/>
                <a:ea typeface="Courier New"/>
              </a:rPr>
              <a:t>pinMode</a:t>
            </a:r>
            <a:r>
              <a:rPr b="0" lang="en-IN" sz="1800" spc="-1" strike="noStrike">
                <a:solidFill>
                  <a:srgbClr val="000000"/>
                </a:solidFill>
                <a:latin typeface="Courier New"/>
                <a:ea typeface="Courier New"/>
              </a:rPr>
              <a:t>(greenLED, </a:t>
            </a:r>
            <a:r>
              <a:rPr b="0" lang="en-IN" sz="1800" spc="-1" strike="noStrike">
                <a:solidFill>
                  <a:srgbClr val="ff0000"/>
                </a:solidFill>
                <a:latin typeface="Courier New"/>
                <a:ea typeface="Courier New"/>
              </a:rPr>
              <a:t>OUTPUT</a:t>
            </a:r>
            <a:r>
              <a:rPr b="0" lang="en-IN" sz="1800" spc="-1" strike="noStrike">
                <a:solidFill>
                  <a:srgbClr val="000000"/>
                </a:solidFill>
                <a:latin typeface="Courier New"/>
                <a:ea typeface="Courier New"/>
              </a:rPr>
              <a:t>);</a:t>
            </a:r>
            <a:endParaRPr b="0" lang="en-IN" sz="1800" spc="-1" strike="noStrike">
              <a:latin typeface="Arial"/>
            </a:endParaRPr>
          </a:p>
          <a:p>
            <a:pPr>
              <a:lnSpc>
                <a:spcPct val="100000"/>
              </a:lnSpc>
            </a:pPr>
            <a:r>
              <a:rPr b="0" lang="en-IN" sz="1800" spc="-1" strike="noStrike">
                <a:solidFill>
                  <a:srgbClr val="000000"/>
                </a:solidFill>
                <a:latin typeface="Courier New"/>
                <a:ea typeface="Courier New"/>
              </a:rPr>
              <a:t>}</a:t>
            </a:r>
            <a:endParaRPr b="0" lang="en-IN" sz="1800" spc="-1" strike="noStrike">
              <a:latin typeface="Arial"/>
            </a:endParaRPr>
          </a:p>
          <a:p>
            <a:pPr>
              <a:lnSpc>
                <a:spcPct val="100000"/>
              </a:lnSpc>
            </a:pPr>
            <a:r>
              <a:rPr b="0" lang="en-IN" sz="1800" spc="-1" strike="noStrike">
                <a:solidFill>
                  <a:srgbClr val="f79646"/>
                </a:solidFill>
                <a:latin typeface="Courier New"/>
                <a:ea typeface="Courier New"/>
              </a:rPr>
              <a:t>void</a:t>
            </a:r>
            <a:r>
              <a:rPr b="0" lang="en-IN" sz="1800" spc="-1" strike="noStrike">
                <a:solidFill>
                  <a:srgbClr val="000000"/>
                </a:solidFill>
                <a:latin typeface="Courier New"/>
                <a:ea typeface="Courier New"/>
              </a:rPr>
              <a:t> </a:t>
            </a:r>
            <a:r>
              <a:rPr b="0" lang="en-IN" sz="1800" spc="-1" strike="noStrike">
                <a:solidFill>
                  <a:srgbClr val="632523"/>
                </a:solidFill>
                <a:latin typeface="Courier New"/>
                <a:ea typeface="Courier New"/>
              </a:rPr>
              <a:t>loop</a:t>
            </a:r>
            <a:r>
              <a:rPr b="0" lang="en-IN" sz="1800" spc="-1" strike="noStrike">
                <a:solidFill>
                  <a:srgbClr val="000000"/>
                </a:solidFill>
                <a:latin typeface="Courier New"/>
                <a:ea typeface="Courier New"/>
              </a:rPr>
              <a:t>() {</a:t>
            </a:r>
            <a:endParaRPr b="0" lang="en-IN" sz="1800" spc="-1" strike="noStrike">
              <a:latin typeface="Arial"/>
            </a:endParaRPr>
          </a:p>
          <a:p>
            <a:pPr>
              <a:lnSpc>
                <a:spcPct val="100000"/>
              </a:lnSpc>
            </a:pPr>
            <a:r>
              <a:rPr b="0" lang="en-IN" sz="1800" spc="-1" strike="noStrike">
                <a:solidFill>
                  <a:srgbClr val="000000"/>
                </a:solidFill>
                <a:latin typeface="Courier New"/>
                <a:ea typeface="Courier New"/>
              </a:rPr>
              <a:t>	</a:t>
            </a:r>
            <a:r>
              <a:rPr b="0" lang="en-IN" sz="1800" spc="-1" strike="noStrike">
                <a:solidFill>
                  <a:srgbClr val="bb9a38"/>
                </a:solidFill>
                <a:latin typeface="Courier New"/>
                <a:ea typeface="Courier New"/>
              </a:rPr>
              <a:t>digitalWrite</a:t>
            </a:r>
            <a:r>
              <a:rPr b="0" lang="en-IN" sz="1800" spc="-1" strike="noStrike">
                <a:solidFill>
                  <a:srgbClr val="000000"/>
                </a:solidFill>
                <a:latin typeface="Courier New"/>
                <a:ea typeface="Courier New"/>
              </a:rPr>
              <a:t>(greenLED, </a:t>
            </a:r>
            <a:r>
              <a:rPr b="0" lang="en-IN" sz="1800" spc="-1" strike="noStrike">
                <a:solidFill>
                  <a:srgbClr val="ff0000"/>
                </a:solidFill>
                <a:latin typeface="Courier New"/>
                <a:ea typeface="Courier New"/>
              </a:rPr>
              <a:t>HIGH</a:t>
            </a:r>
            <a:r>
              <a:rPr b="0" lang="en-IN" sz="1800" spc="-1" strike="noStrike">
                <a:solidFill>
                  <a:srgbClr val="000000"/>
                </a:solidFill>
                <a:latin typeface="Courier New"/>
                <a:ea typeface="Courier New"/>
              </a:rPr>
              <a:t>);</a:t>
            </a:r>
            <a:endParaRPr b="0" lang="en-IN" sz="1800" spc="-1" strike="noStrike">
              <a:latin typeface="Arial"/>
            </a:endParaRPr>
          </a:p>
          <a:p>
            <a:pPr>
              <a:lnSpc>
                <a:spcPct val="100000"/>
              </a:lnSpc>
            </a:pPr>
            <a:r>
              <a:rPr b="0" lang="en-IN" sz="1800" spc="-1" strike="noStrike">
                <a:solidFill>
                  <a:srgbClr val="000000"/>
                </a:solidFill>
                <a:latin typeface="Courier New"/>
                <a:ea typeface="Courier New"/>
              </a:rPr>
              <a:t>	</a:t>
            </a:r>
            <a:r>
              <a:rPr b="0" lang="en-IN" sz="1800" spc="-1" strike="noStrike">
                <a:solidFill>
                  <a:srgbClr val="000000"/>
                </a:solidFill>
                <a:latin typeface="Courier New"/>
                <a:ea typeface="Courier New"/>
              </a:rPr>
              <a:t>delay(delayTime);</a:t>
            </a:r>
            <a:endParaRPr b="0" lang="en-IN" sz="1800" spc="-1" strike="noStrike">
              <a:latin typeface="Arial"/>
            </a:endParaRPr>
          </a:p>
          <a:p>
            <a:pPr>
              <a:lnSpc>
                <a:spcPct val="100000"/>
              </a:lnSpc>
            </a:pPr>
            <a:r>
              <a:rPr b="0" lang="en-IN" sz="1800" spc="-1" strike="noStrike">
                <a:solidFill>
                  <a:srgbClr val="000000"/>
                </a:solidFill>
                <a:latin typeface="Courier New"/>
                <a:ea typeface="Courier New"/>
              </a:rPr>
              <a:t>	</a:t>
            </a:r>
            <a:r>
              <a:rPr b="0" lang="en-IN" sz="1800" spc="-1" strike="noStrike">
                <a:solidFill>
                  <a:srgbClr val="bb9a38"/>
                </a:solidFill>
                <a:latin typeface="Courier New"/>
                <a:ea typeface="Courier New"/>
              </a:rPr>
              <a:t>digitalWrite</a:t>
            </a:r>
            <a:r>
              <a:rPr b="0" lang="en-IN" sz="1800" spc="-1" strike="noStrike">
                <a:solidFill>
                  <a:srgbClr val="000000"/>
                </a:solidFill>
                <a:latin typeface="Courier New"/>
                <a:ea typeface="Courier New"/>
              </a:rPr>
              <a:t>(greenLED, </a:t>
            </a:r>
            <a:r>
              <a:rPr b="0" lang="en-IN" sz="1800" spc="-1" strike="noStrike">
                <a:solidFill>
                  <a:srgbClr val="ff0000"/>
                </a:solidFill>
                <a:latin typeface="Courier New"/>
                <a:ea typeface="Courier New"/>
              </a:rPr>
              <a:t>LOW</a:t>
            </a:r>
            <a:r>
              <a:rPr b="0" lang="en-IN" sz="1800" spc="-1" strike="noStrike">
                <a:solidFill>
                  <a:srgbClr val="000000"/>
                </a:solidFill>
                <a:latin typeface="Courier New"/>
                <a:ea typeface="Courier New"/>
              </a:rPr>
              <a:t>);</a:t>
            </a:r>
            <a:endParaRPr b="0" lang="en-IN" sz="1800" spc="-1" strike="noStrike">
              <a:latin typeface="Arial"/>
            </a:endParaRPr>
          </a:p>
          <a:p>
            <a:pPr>
              <a:lnSpc>
                <a:spcPct val="100000"/>
              </a:lnSpc>
            </a:pPr>
            <a:r>
              <a:rPr b="0" lang="en-IN" sz="1800" spc="-1" strike="noStrike">
                <a:solidFill>
                  <a:srgbClr val="000000"/>
                </a:solidFill>
                <a:latin typeface="Courier New"/>
                <a:ea typeface="Courier New"/>
              </a:rPr>
              <a:t> </a:t>
            </a:r>
            <a:r>
              <a:rPr b="0" lang="en-IN" sz="1800" spc="-1" strike="noStrike">
                <a:solidFill>
                  <a:srgbClr val="000000"/>
                </a:solidFill>
                <a:latin typeface="Courier New"/>
                <a:ea typeface="Courier New"/>
              </a:rPr>
              <a:t>delayTime = delayTime - 100;</a:t>
            </a:r>
            <a:endParaRPr b="0" lang="en-IN" sz="1800" spc="-1" strike="noStrike">
              <a:latin typeface="Arial"/>
            </a:endParaRPr>
          </a:p>
          <a:p>
            <a:pPr>
              <a:lnSpc>
                <a:spcPct val="100000"/>
              </a:lnSpc>
            </a:pPr>
            <a:r>
              <a:rPr b="0" lang="en-IN" sz="1800" spc="-1" strike="noStrike">
                <a:solidFill>
                  <a:srgbClr val="000000"/>
                </a:solidFill>
                <a:latin typeface="Courier New"/>
                <a:ea typeface="Courier New"/>
              </a:rPr>
              <a:t>	</a:t>
            </a:r>
            <a:r>
              <a:rPr b="0" lang="en-IN" sz="1800" spc="-1" strike="noStrike">
                <a:solidFill>
                  <a:srgbClr val="000000"/>
                </a:solidFill>
                <a:latin typeface="Courier New"/>
                <a:ea typeface="Courier New"/>
              </a:rPr>
              <a:t>delay(delayTime);</a:t>
            </a:r>
            <a:endParaRPr b="0" lang="en-IN" sz="1800" spc="-1" strike="noStrike">
              <a:latin typeface="Arial"/>
            </a:endParaRPr>
          </a:p>
          <a:p>
            <a:pPr>
              <a:lnSpc>
                <a:spcPct val="100000"/>
              </a:lnSpc>
            </a:pPr>
            <a:r>
              <a:rPr b="0" lang="en-IN" sz="1800" spc="-1" strike="noStrike">
                <a:solidFill>
                  <a:srgbClr val="000000"/>
                </a:solidFill>
                <a:latin typeface="Courier New"/>
                <a:ea typeface="Courier New"/>
              </a:rPr>
              <a:t>}</a:t>
            </a:r>
            <a:endParaRPr b="0" lang="en-IN" sz="1800" spc="-1" strike="noStrike">
              <a:latin typeface="Arial"/>
            </a:endParaRPr>
          </a:p>
        </p:txBody>
      </p:sp>
      <p:sp>
        <p:nvSpPr>
          <p:cNvPr id="161" name="CustomShape 2"/>
          <p:cNvSpPr/>
          <p:nvPr/>
        </p:nvSpPr>
        <p:spPr>
          <a:xfrm>
            <a:off x="4812480" y="4168080"/>
            <a:ext cx="6095520" cy="11876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800" spc="-1" strike="noStrike">
                <a:solidFill>
                  <a:srgbClr val="558e28"/>
                </a:solidFill>
                <a:latin typeface="Calibri"/>
              </a:rPr>
              <a:t>subtract 100 from </a:t>
            </a:r>
            <a:endParaRPr b="0" lang="en-IN" sz="1800" spc="-1" strike="noStrike">
              <a:latin typeface="Arial"/>
            </a:endParaRPr>
          </a:p>
          <a:p>
            <a:pPr algn="ctr">
              <a:lnSpc>
                <a:spcPct val="100000"/>
              </a:lnSpc>
            </a:pPr>
            <a:r>
              <a:rPr b="0" lang="en-IN" sz="1800" spc="-1" strike="noStrike">
                <a:solidFill>
                  <a:srgbClr val="558e28"/>
                </a:solidFill>
                <a:latin typeface="Calibri"/>
              </a:rPr>
              <a:t>delayTime to gradually</a:t>
            </a:r>
            <a:endParaRPr b="0" lang="en-IN" sz="1800" spc="-1" strike="noStrike">
              <a:latin typeface="Arial"/>
            </a:endParaRPr>
          </a:p>
          <a:p>
            <a:pPr algn="ctr">
              <a:lnSpc>
                <a:spcPct val="100000"/>
              </a:lnSpc>
            </a:pPr>
            <a:r>
              <a:rPr b="0" lang="en-IN" sz="1800" spc="-1" strike="noStrike">
                <a:solidFill>
                  <a:srgbClr val="558e28"/>
                </a:solidFill>
                <a:latin typeface="Calibri"/>
              </a:rPr>
              <a:t>increase LED’s blinking</a:t>
            </a:r>
            <a:endParaRPr b="0" lang="en-IN" sz="1800" spc="-1" strike="noStrike">
              <a:latin typeface="Arial"/>
            </a:endParaRPr>
          </a:p>
          <a:p>
            <a:pPr algn="ctr">
              <a:lnSpc>
                <a:spcPct val="100000"/>
              </a:lnSpc>
            </a:pPr>
            <a:r>
              <a:rPr b="0" lang="en-IN" sz="1800" spc="-1" strike="noStrike">
                <a:solidFill>
                  <a:srgbClr val="558e28"/>
                </a:solidFill>
                <a:latin typeface="Calibri"/>
              </a:rPr>
              <a:t>speed</a:t>
            </a:r>
            <a:endParaRPr b="0" lang="en-IN" sz="18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515160" y="1439280"/>
            <a:ext cx="6095520" cy="91332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Calibri"/>
              </a:rPr>
              <a:t>GREATER THAN</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Calibri"/>
              </a:rPr>
              <a:t>a &gt; b</a:t>
            </a:r>
            <a:endParaRPr b="0" lang="en-IN" sz="1800" spc="-1" strike="noStrike">
              <a:latin typeface="Arial"/>
            </a:endParaRPr>
          </a:p>
        </p:txBody>
      </p:sp>
      <p:sp>
        <p:nvSpPr>
          <p:cNvPr id="163" name="CustomShape 2"/>
          <p:cNvSpPr/>
          <p:nvPr/>
        </p:nvSpPr>
        <p:spPr>
          <a:xfrm>
            <a:off x="-515160" y="2885760"/>
            <a:ext cx="6095520" cy="91332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Calibri"/>
              </a:rPr>
              <a:t>LESS</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Calibri"/>
              </a:rPr>
              <a:t>a &lt; b</a:t>
            </a:r>
            <a:endParaRPr b="0" lang="en-IN" sz="1800" spc="-1" strike="noStrike">
              <a:latin typeface="Arial"/>
            </a:endParaRPr>
          </a:p>
        </p:txBody>
      </p:sp>
      <p:sp>
        <p:nvSpPr>
          <p:cNvPr id="164" name="CustomShape 3"/>
          <p:cNvSpPr/>
          <p:nvPr/>
        </p:nvSpPr>
        <p:spPr>
          <a:xfrm>
            <a:off x="-515160" y="4305600"/>
            <a:ext cx="6095520" cy="91332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Calibri"/>
              </a:rPr>
              <a:t>EQUAL</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Calibri"/>
              </a:rPr>
              <a:t>a == b</a:t>
            </a:r>
            <a:endParaRPr b="0" lang="en-IN" sz="1800" spc="-1" strike="noStrike">
              <a:latin typeface="Arial"/>
            </a:endParaRPr>
          </a:p>
        </p:txBody>
      </p:sp>
      <p:sp>
        <p:nvSpPr>
          <p:cNvPr id="165" name="CustomShape 4"/>
          <p:cNvSpPr/>
          <p:nvPr/>
        </p:nvSpPr>
        <p:spPr>
          <a:xfrm>
            <a:off x="5443560" y="1417680"/>
            <a:ext cx="6095520" cy="91332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Calibri"/>
              </a:rPr>
              <a:t>GREATER THAN OR EQUAL</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Calibri"/>
              </a:rPr>
              <a:t>a &gt;= b</a:t>
            </a:r>
            <a:endParaRPr b="0" lang="en-IN" sz="1800" spc="-1" strike="noStrike">
              <a:latin typeface="Arial"/>
            </a:endParaRPr>
          </a:p>
        </p:txBody>
      </p:sp>
      <p:sp>
        <p:nvSpPr>
          <p:cNvPr id="166" name="CustomShape 5"/>
          <p:cNvSpPr/>
          <p:nvPr/>
        </p:nvSpPr>
        <p:spPr>
          <a:xfrm>
            <a:off x="5314680" y="2903040"/>
            <a:ext cx="6095520" cy="91332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Calibri"/>
              </a:rPr>
              <a:t>LESS THAN OR EQUAL</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Calibri"/>
              </a:rPr>
              <a:t>a &lt;= b</a:t>
            </a:r>
            <a:endParaRPr b="0" lang="en-IN" sz="1800" spc="-1" strike="noStrike">
              <a:latin typeface="Arial"/>
            </a:endParaRPr>
          </a:p>
        </p:txBody>
      </p:sp>
      <p:sp>
        <p:nvSpPr>
          <p:cNvPr id="167" name="CustomShape 6"/>
          <p:cNvSpPr/>
          <p:nvPr/>
        </p:nvSpPr>
        <p:spPr>
          <a:xfrm>
            <a:off x="5314680" y="4332240"/>
            <a:ext cx="6095520" cy="91332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Calibri"/>
              </a:rPr>
              <a:t>NOT EQUAL</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Calibri"/>
              </a:rPr>
              <a:t>a != b</a:t>
            </a:r>
            <a:endParaRPr b="0" lang="en-IN" sz="1800" spc="-1" strike="noStrike">
              <a:latin typeface="Arial"/>
            </a:endParaRPr>
          </a:p>
        </p:txBody>
      </p:sp>
      <p:sp>
        <p:nvSpPr>
          <p:cNvPr id="168" name="CustomShape 7"/>
          <p:cNvSpPr/>
          <p:nvPr/>
        </p:nvSpPr>
        <p:spPr>
          <a:xfrm>
            <a:off x="1190880" y="412560"/>
            <a:ext cx="569052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VALUE COMPARISONS</a:t>
            </a:r>
            <a:endParaRPr b="0" lang="en-IN" sz="40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873000" y="1808280"/>
            <a:ext cx="6776640" cy="161424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Wingdings" charset="2"/>
              <a:buChar char=""/>
            </a:pPr>
            <a:r>
              <a:rPr b="0" lang="en-IN" sz="2000" spc="-1" strike="noStrike">
                <a:solidFill>
                  <a:srgbClr val="000000"/>
                </a:solidFill>
                <a:latin typeface="Calibri"/>
              </a:rPr>
              <a:t>To make decisions in Arduino code we use an ‘if’ statement.</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a:t>
            </a:r>
            <a:r>
              <a:rPr b="0" lang="en-IN" sz="2000" spc="-1" strike="noStrike">
                <a:solidFill>
                  <a:srgbClr val="000000"/>
                </a:solidFill>
                <a:latin typeface="Calibri"/>
              </a:rPr>
              <a:t>If’ statements are based on a TRUE or FALSE question </a:t>
            </a:r>
            <a:endParaRPr b="0" lang="en-IN" sz="2000" spc="-1" strike="noStrike">
              <a:latin typeface="Arial"/>
            </a:endParaRPr>
          </a:p>
        </p:txBody>
      </p:sp>
      <p:sp>
        <p:nvSpPr>
          <p:cNvPr id="170" name="CustomShape 2"/>
          <p:cNvSpPr/>
          <p:nvPr/>
        </p:nvSpPr>
        <p:spPr>
          <a:xfrm>
            <a:off x="1131120" y="541080"/>
            <a:ext cx="341352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CONDITIONS</a:t>
            </a:r>
            <a:endParaRPr b="0" lang="en-IN" sz="40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048120" y="2828880"/>
            <a:ext cx="609552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79646"/>
                </a:solidFill>
                <a:latin typeface="Courier New"/>
                <a:ea typeface="Courier New"/>
              </a:rPr>
              <a:t>if</a:t>
            </a:r>
            <a:r>
              <a:rPr b="0" lang="en-IN" sz="1800" spc="-1" strike="noStrike">
                <a:solidFill>
                  <a:srgbClr val="000000"/>
                </a:solidFill>
                <a:latin typeface="Courier New"/>
                <a:ea typeface="Courier New"/>
              </a:rPr>
              <a:t>(</a:t>
            </a:r>
            <a:r>
              <a:rPr b="0" i="1" lang="en-IN" sz="1800" spc="-1" strike="noStrike">
                <a:solidFill>
                  <a:srgbClr val="000000"/>
                </a:solidFill>
                <a:latin typeface="Courier New"/>
                <a:ea typeface="Courier New"/>
              </a:rPr>
              <a:t>true</a:t>
            </a:r>
            <a:r>
              <a:rPr b="0" lang="en-IN" sz="1800" spc="-1" strike="noStrike">
                <a:solidFill>
                  <a:srgbClr val="000000"/>
                </a:solidFill>
                <a:latin typeface="Courier New"/>
                <a:ea typeface="Courier New"/>
              </a:rPr>
              <a:t>) </a:t>
            </a:r>
            <a:endParaRPr b="0" lang="en-IN" sz="1800" spc="-1" strike="noStrike">
              <a:latin typeface="Arial"/>
            </a:endParaRPr>
          </a:p>
          <a:p>
            <a:pPr>
              <a:lnSpc>
                <a:spcPct val="100000"/>
              </a:lnSpc>
            </a:pPr>
            <a:r>
              <a:rPr b="0" lang="en-IN" sz="1800" spc="-1" strike="noStrike">
                <a:solidFill>
                  <a:srgbClr val="000000"/>
                </a:solidFill>
                <a:latin typeface="Courier New"/>
                <a:ea typeface="Courier New"/>
              </a:rPr>
              <a:t>{</a:t>
            </a:r>
            <a:endParaRPr b="0" lang="en-IN" sz="1800" spc="-1" strike="noStrike">
              <a:latin typeface="Arial"/>
            </a:endParaRPr>
          </a:p>
          <a:p>
            <a:pPr>
              <a:lnSpc>
                <a:spcPct val="100000"/>
              </a:lnSpc>
            </a:pPr>
            <a:r>
              <a:rPr b="0" lang="en-IN" sz="1800" spc="-1" strike="noStrike">
                <a:solidFill>
                  <a:srgbClr val="000000"/>
                </a:solidFill>
                <a:latin typeface="Courier New"/>
                <a:ea typeface="Courier New"/>
              </a:rPr>
              <a:t>	</a:t>
            </a:r>
            <a:r>
              <a:rPr b="0" lang="en-IN" sz="1800" spc="-1" strike="noStrike">
                <a:solidFill>
                  <a:srgbClr val="000000"/>
                </a:solidFill>
                <a:latin typeface="Courier New"/>
                <a:ea typeface="Courier New"/>
              </a:rPr>
              <a:t>“</a:t>
            </a:r>
            <a:r>
              <a:rPr b="0" lang="en-IN" sz="1800" spc="-1" strike="noStrike">
                <a:solidFill>
                  <a:srgbClr val="000000"/>
                </a:solidFill>
                <a:latin typeface="Courier New"/>
                <a:ea typeface="Courier New"/>
              </a:rPr>
              <a:t>perform some action”</a:t>
            </a:r>
            <a:endParaRPr b="0" lang="en-IN" sz="1800" spc="-1" strike="noStrike">
              <a:latin typeface="Arial"/>
            </a:endParaRPr>
          </a:p>
          <a:p>
            <a:pPr>
              <a:lnSpc>
                <a:spcPct val="100000"/>
              </a:lnSpc>
            </a:pPr>
            <a:r>
              <a:rPr b="0" lang="en-IN" sz="1800" spc="-1" strike="noStrike">
                <a:solidFill>
                  <a:srgbClr val="000000"/>
                </a:solidFill>
                <a:latin typeface="Courier New"/>
                <a:ea typeface="Courier New"/>
              </a:rPr>
              <a:t>}</a:t>
            </a:r>
            <a:endParaRPr b="0" lang="en-IN" sz="1800" spc="-1" strike="noStrike">
              <a:latin typeface="Arial"/>
            </a:endParaRPr>
          </a:p>
        </p:txBody>
      </p:sp>
      <p:sp>
        <p:nvSpPr>
          <p:cNvPr id="172" name="CustomShape 2"/>
          <p:cNvSpPr/>
          <p:nvPr/>
        </p:nvSpPr>
        <p:spPr>
          <a:xfrm>
            <a:off x="1653840" y="553680"/>
            <a:ext cx="369540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IF CONDITION</a:t>
            </a:r>
            <a:endParaRPr b="0" lang="en-IN" sz="40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1038960" y="1517400"/>
            <a:ext cx="6095520" cy="43592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f79646"/>
                </a:solidFill>
                <a:latin typeface="Courier New"/>
                <a:ea typeface="Courier New"/>
              </a:rPr>
              <a:t>int </a:t>
            </a:r>
            <a:r>
              <a:rPr b="0" lang="en-IN" sz="2000" spc="-1" strike="noStrike">
                <a:solidFill>
                  <a:srgbClr val="000000"/>
                </a:solidFill>
                <a:latin typeface="Courier New"/>
                <a:ea typeface="Courier New"/>
              </a:rPr>
              <a:t>counter = 0;</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f79646"/>
                </a:solidFill>
                <a:latin typeface="Courier New"/>
                <a:ea typeface="Courier New"/>
              </a:rPr>
              <a:t>void</a:t>
            </a:r>
            <a:r>
              <a:rPr b="0" lang="en-IN" sz="2000" spc="-1" strike="noStrike">
                <a:solidFill>
                  <a:srgbClr val="000000"/>
                </a:solidFill>
                <a:latin typeface="Courier New"/>
                <a:ea typeface="Courier New"/>
              </a:rPr>
              <a:t> </a:t>
            </a:r>
            <a:r>
              <a:rPr b="0" lang="en-IN" sz="2000" spc="-1" strike="noStrike">
                <a:solidFill>
                  <a:srgbClr val="632523"/>
                </a:solidFill>
                <a:latin typeface="Courier New"/>
                <a:ea typeface="Courier New"/>
              </a:rPr>
              <a:t>setup</a:t>
            </a:r>
            <a:r>
              <a:rPr b="0" lang="en-IN" sz="2000" spc="-1" strike="noStrike">
                <a:solidFill>
                  <a:srgbClr val="000000"/>
                </a:solidFill>
                <a:latin typeface="Courier New"/>
                <a:ea typeface="Courier New"/>
              </a:rPr>
              <a:t>() {</a:t>
            </a:r>
            <a:endParaRPr b="0" lang="en-IN" sz="2000" spc="-1" strike="noStrike">
              <a:latin typeface="Arial"/>
            </a:endParaRPr>
          </a:p>
          <a:p>
            <a:pPr marL="457200">
              <a:lnSpc>
                <a:spcPct val="100000"/>
              </a:lnSpc>
            </a:pPr>
            <a:r>
              <a:rPr b="0" lang="en-IN" sz="2000" spc="-1" strike="noStrike">
                <a:solidFill>
                  <a:srgbClr val="fd9a00"/>
                </a:solidFill>
                <a:latin typeface="Courier New"/>
                <a:ea typeface="Courier New"/>
              </a:rPr>
              <a:t>Serial</a:t>
            </a:r>
            <a:r>
              <a:rPr b="0" lang="en-IN" sz="2000" spc="-1" strike="noStrike">
                <a:solidFill>
                  <a:srgbClr val="000000"/>
                </a:solidFill>
                <a:latin typeface="Courier New"/>
                <a:ea typeface="Courier New"/>
              </a:rPr>
              <a:t>.</a:t>
            </a:r>
            <a:r>
              <a:rPr b="0" lang="en-IN" sz="2000" spc="-1" strike="noStrike">
                <a:solidFill>
                  <a:srgbClr val="fd9a00"/>
                </a:solidFill>
                <a:latin typeface="Courier New"/>
                <a:ea typeface="Courier New"/>
              </a:rPr>
              <a:t>begin</a:t>
            </a:r>
            <a:r>
              <a:rPr b="0" lang="en-IN" sz="2000" spc="-1" strike="noStrike">
                <a:solidFill>
                  <a:srgbClr val="000000"/>
                </a:solidFill>
                <a:latin typeface="Courier New"/>
                <a:ea typeface="Courier New"/>
              </a:rPr>
              <a:t>(9600);</a:t>
            </a: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a:t>
            </a:r>
            <a:endParaRPr b="0" lang="en-IN" sz="2000" spc="-1" strike="noStrike">
              <a:latin typeface="Arial"/>
            </a:endParaRPr>
          </a:p>
          <a:p>
            <a:pPr>
              <a:lnSpc>
                <a:spcPct val="100000"/>
              </a:lnSpc>
            </a:pPr>
            <a:r>
              <a:rPr b="0" lang="en-IN" sz="2000" spc="-1" strike="noStrike">
                <a:solidFill>
                  <a:srgbClr val="f79646"/>
                </a:solidFill>
                <a:latin typeface="Courier New"/>
                <a:ea typeface="Courier New"/>
              </a:rPr>
              <a:t>void</a:t>
            </a:r>
            <a:r>
              <a:rPr b="0" lang="en-IN" sz="2000" spc="-1" strike="noStrike">
                <a:solidFill>
                  <a:srgbClr val="000000"/>
                </a:solidFill>
                <a:latin typeface="Courier New"/>
                <a:ea typeface="Courier New"/>
              </a:rPr>
              <a:t> </a:t>
            </a:r>
            <a:r>
              <a:rPr b="0" lang="en-IN" sz="2000" spc="-1" strike="noStrike">
                <a:solidFill>
                  <a:srgbClr val="632523"/>
                </a:solidFill>
                <a:latin typeface="Courier New"/>
                <a:ea typeface="Courier New"/>
              </a:rPr>
              <a:t>loop</a:t>
            </a:r>
            <a:r>
              <a:rPr b="0" lang="en-IN" sz="2000" spc="-1" strike="noStrike">
                <a:solidFill>
                  <a:srgbClr val="000000"/>
                </a:solidFill>
                <a:latin typeface="Courier New"/>
                <a:ea typeface="Courier New"/>
              </a:rPr>
              <a:t>() {</a:t>
            </a:r>
            <a:endParaRPr b="0" lang="en-IN" sz="2000" spc="-1" strike="noStrike">
              <a:latin typeface="Arial"/>
            </a:endParaRPr>
          </a:p>
          <a:p>
            <a:pPr>
              <a:lnSpc>
                <a:spcPct val="100000"/>
              </a:lnSpc>
            </a:pPr>
            <a:endParaRPr b="0" lang="en-IN" sz="2000" spc="-1" strike="noStrike">
              <a:latin typeface="Arial"/>
            </a:endParaRPr>
          </a:p>
          <a:p>
            <a:pPr marL="457200">
              <a:lnSpc>
                <a:spcPct val="100000"/>
              </a:lnSpc>
            </a:pPr>
            <a:r>
              <a:rPr b="0" lang="en-IN" sz="2000" spc="-1" strike="noStrike">
                <a:solidFill>
                  <a:srgbClr val="000000"/>
                </a:solidFill>
                <a:latin typeface="Courier New"/>
                <a:ea typeface="Courier New"/>
              </a:rPr>
              <a:t>if(counter &lt; 10)</a:t>
            </a:r>
            <a:endParaRPr b="0" lang="en-IN" sz="2000" spc="-1" strike="noStrike">
              <a:latin typeface="Arial"/>
            </a:endParaRPr>
          </a:p>
          <a:p>
            <a:pPr marL="457200">
              <a:lnSpc>
                <a:spcPct val="100000"/>
              </a:lnSpc>
            </a:pPr>
            <a:r>
              <a:rPr b="0" lang="en-IN" sz="2000" spc="-1" strike="noStrike">
                <a:solidFill>
                  <a:srgbClr val="000000"/>
                </a:solidFill>
                <a:latin typeface="Courier New"/>
                <a:ea typeface="Courier New"/>
              </a:rPr>
              <a:t>{</a:t>
            </a:r>
            <a:endParaRPr b="0" lang="en-IN" sz="2000" spc="-1" strike="noStrike">
              <a:latin typeface="Arial"/>
            </a:endParaRPr>
          </a:p>
          <a:p>
            <a:pPr marL="1371600">
              <a:lnSpc>
                <a:spcPct val="100000"/>
              </a:lnSpc>
            </a:pPr>
            <a:r>
              <a:rPr b="0" lang="en-IN" sz="2000" spc="-1" strike="noStrike">
                <a:solidFill>
                  <a:srgbClr val="fd9a00"/>
                </a:solidFill>
                <a:latin typeface="Courier New"/>
                <a:ea typeface="Courier New"/>
              </a:rPr>
              <a:t>Serial</a:t>
            </a:r>
            <a:r>
              <a:rPr b="0" lang="en-IN" sz="2000" spc="-1" strike="noStrike">
                <a:solidFill>
                  <a:srgbClr val="000000"/>
                </a:solidFill>
                <a:latin typeface="Courier New"/>
                <a:ea typeface="Courier New"/>
              </a:rPr>
              <a:t>.</a:t>
            </a:r>
            <a:r>
              <a:rPr b="0" lang="en-IN" sz="2000" spc="-1" strike="noStrike">
                <a:solidFill>
                  <a:srgbClr val="fd9a00"/>
                </a:solidFill>
                <a:latin typeface="Courier New"/>
                <a:ea typeface="Courier New"/>
              </a:rPr>
              <a:t>println</a:t>
            </a:r>
            <a:r>
              <a:rPr b="0" lang="en-IN" sz="2000" spc="-1" strike="noStrike">
                <a:solidFill>
                  <a:srgbClr val="000000"/>
                </a:solidFill>
                <a:latin typeface="Courier New"/>
                <a:ea typeface="Courier New"/>
              </a:rPr>
              <a:t>(counter);</a:t>
            </a:r>
            <a:endParaRPr b="0" lang="en-IN" sz="2000" spc="-1" strike="noStrike">
              <a:latin typeface="Arial"/>
            </a:endParaRPr>
          </a:p>
          <a:p>
            <a:pPr marL="457200">
              <a:lnSpc>
                <a:spcPct val="100000"/>
              </a:lnSpc>
            </a:pPr>
            <a:r>
              <a:rPr b="0" lang="en-IN" sz="2000" spc="-1" strike="noStrike">
                <a:solidFill>
                  <a:srgbClr val="000000"/>
                </a:solidFill>
                <a:latin typeface="Courier New"/>
                <a:ea typeface="Courier New"/>
              </a:rPr>
              <a:t>}</a:t>
            </a:r>
            <a:endParaRPr b="0" lang="en-IN" sz="2000" spc="-1" strike="noStrike">
              <a:latin typeface="Arial"/>
            </a:endParaRPr>
          </a:p>
          <a:p>
            <a:pPr marL="457200">
              <a:lnSpc>
                <a:spcPct val="100000"/>
              </a:lnSpc>
            </a:pPr>
            <a:r>
              <a:rPr b="0" lang="en-IN" sz="2000" spc="-1" strike="noStrike">
                <a:solidFill>
                  <a:srgbClr val="000000"/>
                </a:solidFill>
                <a:latin typeface="Courier New"/>
                <a:ea typeface="Courier New"/>
              </a:rPr>
              <a:t>counter = counter + 1;</a:t>
            </a:r>
            <a:endParaRPr b="0" lang="en-IN" sz="2000" spc="-1" strike="noStrike">
              <a:latin typeface="Arial"/>
            </a:endParaRPr>
          </a:p>
          <a:p>
            <a:pPr marL="457200">
              <a:lnSpc>
                <a:spcPct val="100000"/>
              </a:lnSpc>
            </a:pPr>
            <a:r>
              <a:rPr b="0" lang="en-IN" sz="2000" spc="-1" strike="noStrike">
                <a:solidFill>
                  <a:srgbClr val="000000"/>
                </a:solidFill>
                <a:latin typeface="Courier New"/>
                <a:ea typeface="Courier New"/>
              </a:rPr>
              <a:t>	</a:t>
            </a: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a:t>
            </a:r>
            <a:endParaRPr b="0" lang="en-IN" sz="2000" spc="-1" strike="noStrike">
              <a:latin typeface="Arial"/>
            </a:endParaRPr>
          </a:p>
        </p:txBody>
      </p:sp>
      <p:sp>
        <p:nvSpPr>
          <p:cNvPr id="174" name="CustomShape 2"/>
          <p:cNvSpPr/>
          <p:nvPr/>
        </p:nvSpPr>
        <p:spPr>
          <a:xfrm>
            <a:off x="1139760" y="417600"/>
            <a:ext cx="314676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IF EXAMPLE</a:t>
            </a:r>
            <a:endParaRPr b="0" lang="en-IN" sz="40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947520" y="1682280"/>
            <a:ext cx="6095520" cy="252972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f79646"/>
                </a:solidFill>
                <a:latin typeface="Courier New"/>
                <a:ea typeface="Courier New"/>
              </a:rPr>
              <a:t>if</a:t>
            </a:r>
            <a:r>
              <a:rPr b="0" lang="en-IN" sz="2000" spc="-1" strike="noStrike">
                <a:solidFill>
                  <a:srgbClr val="000000"/>
                </a:solidFill>
                <a:latin typeface="Courier New"/>
                <a:ea typeface="Courier New"/>
              </a:rPr>
              <a:t>( “answer is true”) </a:t>
            </a: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a:t>
            </a: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	</a:t>
            </a:r>
            <a:r>
              <a:rPr b="0" lang="en-IN" sz="2000" spc="-1" strike="noStrike">
                <a:solidFill>
                  <a:srgbClr val="000000"/>
                </a:solidFill>
                <a:latin typeface="Courier New"/>
                <a:ea typeface="Courier New"/>
              </a:rPr>
              <a:t>“</a:t>
            </a:r>
            <a:r>
              <a:rPr b="0" lang="en-IN" sz="2000" spc="-1" strike="noStrike">
                <a:solidFill>
                  <a:srgbClr val="000000"/>
                </a:solidFill>
                <a:latin typeface="Courier New"/>
                <a:ea typeface="Courier New"/>
              </a:rPr>
              <a:t>perform some action”</a:t>
            </a: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a:t>
            </a:r>
            <a:endParaRPr b="0" lang="en-IN" sz="2000" spc="-1" strike="noStrike">
              <a:latin typeface="Arial"/>
            </a:endParaRPr>
          </a:p>
          <a:p>
            <a:pPr>
              <a:lnSpc>
                <a:spcPct val="100000"/>
              </a:lnSpc>
            </a:pPr>
            <a:r>
              <a:rPr b="0" lang="en-IN" sz="2000" spc="-1" strike="noStrike">
                <a:solidFill>
                  <a:srgbClr val="f79646"/>
                </a:solidFill>
                <a:latin typeface="Courier New"/>
                <a:ea typeface="Courier New"/>
              </a:rPr>
              <a:t>else </a:t>
            </a: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a:t>
            </a: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	</a:t>
            </a:r>
            <a:r>
              <a:rPr b="0" lang="en-IN" sz="2000" spc="-1" strike="noStrike">
                <a:solidFill>
                  <a:srgbClr val="000000"/>
                </a:solidFill>
                <a:latin typeface="Courier New"/>
                <a:ea typeface="Courier New"/>
              </a:rPr>
              <a:t>“</a:t>
            </a:r>
            <a:r>
              <a:rPr b="0" lang="en-IN" sz="2000" spc="-1" strike="noStrike">
                <a:solidFill>
                  <a:srgbClr val="000000"/>
                </a:solidFill>
                <a:latin typeface="Courier New"/>
                <a:ea typeface="Courier New"/>
              </a:rPr>
              <a:t>perform some other action”</a:t>
            </a:r>
            <a:endParaRPr b="0" lang="en-IN" sz="2000" spc="-1" strike="noStrike">
              <a:latin typeface="Arial"/>
            </a:endParaRPr>
          </a:p>
          <a:p>
            <a:pPr>
              <a:lnSpc>
                <a:spcPct val="100000"/>
              </a:lnSpc>
            </a:pPr>
            <a:r>
              <a:rPr b="0" lang="en-IN" sz="2000" spc="-1" strike="noStrike">
                <a:solidFill>
                  <a:srgbClr val="000000"/>
                </a:solidFill>
                <a:latin typeface="Courier New"/>
                <a:ea typeface="Courier New"/>
              </a:rPr>
              <a:t>}</a:t>
            </a:r>
            <a:endParaRPr b="0" lang="en-IN" sz="2000" spc="-1" strike="noStrike">
              <a:latin typeface="Arial"/>
            </a:endParaRPr>
          </a:p>
        </p:txBody>
      </p:sp>
      <p:sp>
        <p:nvSpPr>
          <p:cNvPr id="176" name="CustomShape 2"/>
          <p:cNvSpPr/>
          <p:nvPr/>
        </p:nvSpPr>
        <p:spPr>
          <a:xfrm>
            <a:off x="1246680" y="412200"/>
            <a:ext cx="544644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IF - ELSE CONDITION</a:t>
            </a:r>
            <a:endParaRPr b="0" lang="en-IN" sz="40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877680" y="1184760"/>
            <a:ext cx="10455120" cy="9760680"/>
          </a:xfrm>
          <a:prstGeom prst="rect">
            <a:avLst/>
          </a:prstGeom>
          <a:noFill/>
          <a:ln>
            <a:noFill/>
          </a:ln>
        </p:spPr>
        <p:style>
          <a:lnRef idx="0"/>
          <a:fillRef idx="0"/>
          <a:effectRef idx="0"/>
          <a:fontRef idx="minor"/>
        </p:style>
        <p:txBody>
          <a:bodyPr lIns="0" rIns="57960" tIns="0" bIns="0"/>
          <a:p>
            <a:pPr marL="57240">
              <a:lnSpc>
                <a:spcPct val="100000"/>
              </a:lnSpc>
            </a:pPr>
            <a:r>
              <a:rPr b="0" lang="en-IN" sz="1600" spc="-1" strike="noStrike">
                <a:solidFill>
                  <a:srgbClr val="f79646"/>
                </a:solidFill>
                <a:latin typeface="Courier New"/>
                <a:ea typeface="Courier New"/>
              </a:rPr>
              <a:t>int </a:t>
            </a:r>
            <a:r>
              <a:rPr b="0" lang="en-IN" sz="1600" spc="-1" strike="noStrike">
                <a:solidFill>
                  <a:srgbClr val="000000"/>
                </a:solidFill>
                <a:latin typeface="Courier New"/>
                <a:ea typeface="Courier New"/>
              </a:rPr>
              <a:t>counter = 0;</a:t>
            </a:r>
            <a:endParaRPr b="0" lang="en-IN" sz="1600" spc="-1" strike="noStrike">
              <a:latin typeface="Arial"/>
            </a:endParaRPr>
          </a:p>
          <a:p>
            <a:pPr marL="57240">
              <a:lnSpc>
                <a:spcPct val="100000"/>
              </a:lnSpc>
            </a:pPr>
            <a:r>
              <a:rPr b="0" lang="en-IN" sz="1600" spc="-1" strike="noStrike">
                <a:solidFill>
                  <a:srgbClr val="f79646"/>
                </a:solidFill>
                <a:latin typeface="Courier New"/>
                <a:ea typeface="Courier New"/>
              </a:rPr>
              <a:t>void</a:t>
            </a:r>
            <a:r>
              <a:rPr b="0" lang="en-IN" sz="1600" spc="-1" strike="noStrike">
                <a:solidFill>
                  <a:srgbClr val="000000"/>
                </a:solidFill>
                <a:latin typeface="Courier New"/>
                <a:ea typeface="Courier New"/>
              </a:rPr>
              <a:t> </a:t>
            </a:r>
            <a:r>
              <a:rPr b="0" lang="en-IN" sz="1600" spc="-1" strike="noStrike">
                <a:solidFill>
                  <a:srgbClr val="632523"/>
                </a:solidFill>
                <a:latin typeface="Courier New"/>
                <a:ea typeface="Courier New"/>
              </a:rPr>
              <a:t>setup</a:t>
            </a:r>
            <a:r>
              <a:rPr b="0" lang="en-IN" sz="1600" spc="-1" strike="noStrike">
                <a:solidFill>
                  <a:srgbClr val="000000"/>
                </a:solidFill>
                <a:latin typeface="Courier New"/>
                <a:ea typeface="Courier New"/>
              </a:rPr>
              <a:t>() {</a:t>
            </a:r>
            <a:endParaRPr b="0" lang="en-IN" sz="1600" spc="-1" strike="noStrike">
              <a:latin typeface="Arial"/>
            </a:endParaRPr>
          </a:p>
          <a:p>
            <a:pPr marL="743040">
              <a:lnSpc>
                <a:spcPct val="100000"/>
              </a:lnSpc>
            </a:pPr>
            <a:r>
              <a:rPr b="0" lang="en-IN" sz="1600" spc="-1" strike="noStrike">
                <a:solidFill>
                  <a:srgbClr val="fd9a00"/>
                </a:solidFill>
                <a:latin typeface="Courier New"/>
                <a:ea typeface="Courier New"/>
              </a:rPr>
              <a:t>Serial</a:t>
            </a:r>
            <a:r>
              <a:rPr b="0" lang="en-IN" sz="1600" spc="-1" strike="noStrike">
                <a:solidFill>
                  <a:srgbClr val="000000"/>
                </a:solidFill>
                <a:latin typeface="Courier New"/>
                <a:ea typeface="Courier New"/>
              </a:rPr>
              <a:t>.</a:t>
            </a:r>
            <a:r>
              <a:rPr b="0" lang="en-IN" sz="1600" spc="-1" strike="noStrike">
                <a:solidFill>
                  <a:srgbClr val="fd9a00"/>
                </a:solidFill>
                <a:latin typeface="Courier New"/>
                <a:ea typeface="Courier New"/>
              </a:rPr>
              <a:t>begin</a:t>
            </a:r>
            <a:r>
              <a:rPr b="0" lang="en-IN" sz="1600" spc="-1" strike="noStrike">
                <a:solidFill>
                  <a:srgbClr val="000000"/>
                </a:solidFill>
                <a:latin typeface="Courier New"/>
                <a:ea typeface="Courier New"/>
              </a:rPr>
              <a:t>(9600);</a:t>
            </a:r>
            <a:endParaRPr b="0" lang="en-IN" sz="1600" spc="-1" strike="noStrike">
              <a:latin typeface="Arial"/>
            </a:endParaRPr>
          </a:p>
          <a:p>
            <a:pPr marL="57240">
              <a:lnSpc>
                <a:spcPct val="100000"/>
              </a:lnSpc>
            </a:pPr>
            <a:r>
              <a:rPr b="0" lang="en-IN" sz="1600" spc="-1" strike="noStrike">
                <a:solidFill>
                  <a:srgbClr val="000000"/>
                </a:solidFill>
                <a:latin typeface="Courier New"/>
                <a:ea typeface="Courier New"/>
              </a:rPr>
              <a:t>}</a:t>
            </a:r>
            <a:endParaRPr b="0" lang="en-IN" sz="1600" spc="-1" strike="noStrike">
              <a:latin typeface="Arial"/>
            </a:endParaRPr>
          </a:p>
          <a:p>
            <a:pPr marL="57240">
              <a:lnSpc>
                <a:spcPct val="100000"/>
              </a:lnSpc>
            </a:pPr>
            <a:r>
              <a:rPr b="0" lang="en-IN" sz="1600" spc="-1" strike="noStrike">
                <a:solidFill>
                  <a:srgbClr val="f79646"/>
                </a:solidFill>
                <a:latin typeface="Courier New"/>
                <a:ea typeface="Courier New"/>
              </a:rPr>
              <a:t>void</a:t>
            </a:r>
            <a:r>
              <a:rPr b="0" lang="en-IN" sz="1600" spc="-1" strike="noStrike">
                <a:solidFill>
                  <a:srgbClr val="000000"/>
                </a:solidFill>
                <a:latin typeface="Courier New"/>
                <a:ea typeface="Courier New"/>
              </a:rPr>
              <a:t> </a:t>
            </a:r>
            <a:r>
              <a:rPr b="0" lang="en-IN" sz="1600" spc="-1" strike="noStrike">
                <a:solidFill>
                  <a:srgbClr val="632523"/>
                </a:solidFill>
                <a:latin typeface="Courier New"/>
                <a:ea typeface="Courier New"/>
              </a:rPr>
              <a:t>loop</a:t>
            </a:r>
            <a:r>
              <a:rPr b="0" lang="en-IN" sz="1600" spc="-1" strike="noStrike">
                <a:solidFill>
                  <a:srgbClr val="000000"/>
                </a:solidFill>
                <a:latin typeface="Courier New"/>
                <a:ea typeface="Courier New"/>
              </a:rPr>
              <a:t>() {</a:t>
            </a:r>
            <a:endParaRPr b="0" lang="en-IN" sz="1600" spc="-1" strike="noStrike">
              <a:latin typeface="Arial"/>
            </a:endParaRPr>
          </a:p>
          <a:p>
            <a:pPr marL="57240">
              <a:lnSpc>
                <a:spcPct val="100000"/>
              </a:lnSpc>
            </a:pPr>
            <a:endParaRPr b="0" lang="en-IN" sz="1600" spc="-1" strike="noStrike">
              <a:latin typeface="Arial"/>
            </a:endParaRPr>
          </a:p>
          <a:p>
            <a:pPr marL="743040">
              <a:lnSpc>
                <a:spcPct val="100000"/>
              </a:lnSpc>
            </a:pPr>
            <a:r>
              <a:rPr b="0" lang="en-IN" sz="1600" spc="-1" strike="noStrike">
                <a:solidFill>
                  <a:srgbClr val="c97100"/>
                </a:solidFill>
                <a:latin typeface="Courier New"/>
                <a:ea typeface="Courier New"/>
              </a:rPr>
              <a:t>if</a:t>
            </a:r>
            <a:r>
              <a:rPr b="0" lang="en-IN" sz="1600" spc="-1" strike="noStrike">
                <a:solidFill>
                  <a:srgbClr val="000000"/>
                </a:solidFill>
                <a:latin typeface="Courier New"/>
                <a:ea typeface="Courier New"/>
              </a:rPr>
              <a:t>(counter &lt; 10)</a:t>
            </a:r>
            <a:endParaRPr b="0" lang="en-IN" sz="1600" spc="-1" strike="noStrike">
              <a:latin typeface="Arial"/>
            </a:endParaRPr>
          </a:p>
          <a:p>
            <a:pPr marL="743040">
              <a:lnSpc>
                <a:spcPct val="100000"/>
              </a:lnSpc>
            </a:pPr>
            <a:r>
              <a:rPr b="0" lang="en-IN" sz="1600" spc="-1" strike="noStrike">
                <a:solidFill>
                  <a:srgbClr val="000000"/>
                </a:solidFill>
                <a:latin typeface="Courier New"/>
                <a:ea typeface="Courier New"/>
              </a:rPr>
              <a:t>{</a:t>
            </a:r>
            <a:endParaRPr b="0" lang="en-IN" sz="1600" spc="-1" strike="noStrike">
              <a:latin typeface="Arial"/>
            </a:endParaRPr>
          </a:p>
          <a:p>
            <a:pPr marL="1428840">
              <a:lnSpc>
                <a:spcPct val="100000"/>
              </a:lnSpc>
            </a:pPr>
            <a:r>
              <a:rPr b="0" lang="en-IN" sz="1600" spc="-1" strike="noStrike">
                <a:solidFill>
                  <a:srgbClr val="fd9a00"/>
                </a:solidFill>
                <a:latin typeface="Courier New"/>
                <a:ea typeface="Courier New"/>
              </a:rPr>
              <a:t>Serial</a:t>
            </a:r>
            <a:r>
              <a:rPr b="0" lang="en-IN" sz="1600" spc="-1" strike="noStrike">
                <a:solidFill>
                  <a:srgbClr val="000000"/>
                </a:solidFill>
                <a:latin typeface="Courier New"/>
                <a:ea typeface="Courier New"/>
              </a:rPr>
              <a:t>.</a:t>
            </a:r>
            <a:r>
              <a:rPr b="0" lang="en-IN" sz="1600" spc="-1" strike="noStrike">
                <a:solidFill>
                  <a:srgbClr val="fd9a00"/>
                </a:solidFill>
                <a:latin typeface="Courier New"/>
                <a:ea typeface="Courier New"/>
              </a:rPr>
              <a:t>println</a:t>
            </a:r>
            <a:r>
              <a:rPr b="0" lang="en-IN" sz="1600" spc="-1" strike="noStrike">
                <a:solidFill>
                  <a:srgbClr val="000000"/>
                </a:solidFill>
                <a:latin typeface="Courier New"/>
                <a:ea typeface="Courier New"/>
              </a:rPr>
              <a:t>(</a:t>
            </a:r>
            <a:r>
              <a:rPr b="0" lang="en-IN" sz="1600" spc="-1" strike="noStrike">
                <a:solidFill>
                  <a:srgbClr val="d90b00"/>
                </a:solidFill>
                <a:latin typeface="Courier New"/>
                <a:ea typeface="Courier New"/>
              </a:rPr>
              <a:t>“less than 10”</a:t>
            </a:r>
            <a:r>
              <a:rPr b="0" lang="en-IN" sz="1600" spc="-1" strike="noStrike">
                <a:solidFill>
                  <a:srgbClr val="000000"/>
                </a:solidFill>
                <a:latin typeface="Courier New"/>
                <a:ea typeface="Courier New"/>
              </a:rPr>
              <a:t>);</a:t>
            </a:r>
            <a:endParaRPr b="0" lang="en-IN" sz="1600" spc="-1" strike="noStrike">
              <a:latin typeface="Arial"/>
            </a:endParaRPr>
          </a:p>
          <a:p>
            <a:pPr marL="743040">
              <a:lnSpc>
                <a:spcPct val="100000"/>
              </a:lnSpc>
            </a:pPr>
            <a:r>
              <a:rPr b="0" lang="en-IN" sz="1600" spc="-1" strike="noStrike">
                <a:solidFill>
                  <a:srgbClr val="000000"/>
                </a:solidFill>
                <a:latin typeface="Courier New"/>
                <a:ea typeface="Courier New"/>
              </a:rPr>
              <a:t>}</a:t>
            </a:r>
            <a:endParaRPr b="0" lang="en-IN" sz="1600" spc="-1" strike="noStrike">
              <a:latin typeface="Arial"/>
            </a:endParaRPr>
          </a:p>
          <a:p>
            <a:pPr marL="743040">
              <a:lnSpc>
                <a:spcPct val="100000"/>
              </a:lnSpc>
            </a:pPr>
            <a:r>
              <a:rPr b="0" lang="en-IN" sz="1600" spc="-1" strike="noStrike">
                <a:solidFill>
                  <a:srgbClr val="c97100"/>
                </a:solidFill>
                <a:latin typeface="Courier New"/>
                <a:ea typeface="Courier New"/>
              </a:rPr>
              <a:t>else if </a:t>
            </a:r>
            <a:r>
              <a:rPr b="0" lang="en-IN" sz="1600" spc="-1" strike="noStrike">
                <a:solidFill>
                  <a:srgbClr val="000000"/>
                </a:solidFill>
                <a:latin typeface="Courier New"/>
                <a:ea typeface="Courier New"/>
              </a:rPr>
              <a:t>(counter == 10)</a:t>
            </a:r>
            <a:endParaRPr b="0" lang="en-IN" sz="1600" spc="-1" strike="noStrike">
              <a:latin typeface="Arial"/>
            </a:endParaRPr>
          </a:p>
          <a:p>
            <a:pPr marL="743040">
              <a:lnSpc>
                <a:spcPct val="100000"/>
              </a:lnSpc>
            </a:pPr>
            <a:r>
              <a:rPr b="0" lang="en-IN" sz="1600" spc="-1" strike="noStrike">
                <a:solidFill>
                  <a:srgbClr val="000000"/>
                </a:solidFill>
                <a:latin typeface="Courier New"/>
                <a:ea typeface="Courier New"/>
              </a:rPr>
              <a:t>{</a:t>
            </a:r>
            <a:endParaRPr b="0" lang="en-IN" sz="1600" spc="-1" strike="noStrike">
              <a:latin typeface="Arial"/>
            </a:endParaRPr>
          </a:p>
          <a:p>
            <a:pPr marL="1428840">
              <a:lnSpc>
                <a:spcPct val="100000"/>
              </a:lnSpc>
            </a:pPr>
            <a:r>
              <a:rPr b="0" lang="en-IN" sz="1600" spc="-1" strike="noStrike">
                <a:solidFill>
                  <a:srgbClr val="fd9a00"/>
                </a:solidFill>
                <a:latin typeface="Courier New"/>
                <a:ea typeface="Courier New"/>
              </a:rPr>
              <a:t>Serial</a:t>
            </a:r>
            <a:r>
              <a:rPr b="0" lang="en-IN" sz="1600" spc="-1" strike="noStrike">
                <a:solidFill>
                  <a:srgbClr val="000000"/>
                </a:solidFill>
                <a:latin typeface="Courier New"/>
                <a:ea typeface="Courier New"/>
              </a:rPr>
              <a:t>.</a:t>
            </a:r>
            <a:r>
              <a:rPr b="0" lang="en-IN" sz="1600" spc="-1" strike="noStrike">
                <a:solidFill>
                  <a:srgbClr val="fd9a00"/>
                </a:solidFill>
                <a:latin typeface="Courier New"/>
                <a:ea typeface="Courier New"/>
              </a:rPr>
              <a:t>println</a:t>
            </a:r>
            <a:r>
              <a:rPr b="0" lang="en-IN" sz="1600" spc="-1" strike="noStrike">
                <a:solidFill>
                  <a:srgbClr val="000000"/>
                </a:solidFill>
                <a:latin typeface="Courier New"/>
                <a:ea typeface="Courier New"/>
              </a:rPr>
              <a:t>(</a:t>
            </a:r>
            <a:r>
              <a:rPr b="0" lang="en-IN" sz="1600" spc="-1" strike="noStrike">
                <a:solidFill>
                  <a:srgbClr val="d90b00"/>
                </a:solidFill>
                <a:latin typeface="Courier New"/>
                <a:ea typeface="Courier New"/>
              </a:rPr>
              <a:t>“equal to 10”</a:t>
            </a:r>
            <a:r>
              <a:rPr b="0" lang="en-IN" sz="1600" spc="-1" strike="noStrike">
                <a:solidFill>
                  <a:srgbClr val="000000"/>
                </a:solidFill>
                <a:latin typeface="Courier New"/>
                <a:ea typeface="Courier New"/>
              </a:rPr>
              <a:t>);</a:t>
            </a:r>
            <a:endParaRPr b="0" lang="en-IN" sz="1600" spc="-1" strike="noStrike">
              <a:latin typeface="Arial"/>
            </a:endParaRPr>
          </a:p>
          <a:p>
            <a:pPr marL="743040">
              <a:lnSpc>
                <a:spcPct val="100000"/>
              </a:lnSpc>
            </a:pPr>
            <a:r>
              <a:rPr b="0" lang="en-IN" sz="1600" spc="-1" strike="noStrike">
                <a:solidFill>
                  <a:srgbClr val="000000"/>
                </a:solidFill>
                <a:latin typeface="Courier New"/>
                <a:ea typeface="Courier New"/>
              </a:rPr>
              <a:t>}</a:t>
            </a:r>
            <a:endParaRPr b="0" lang="en-IN" sz="1600" spc="-1" strike="noStrike">
              <a:latin typeface="Arial"/>
            </a:endParaRPr>
          </a:p>
          <a:p>
            <a:pPr marL="743040">
              <a:lnSpc>
                <a:spcPct val="100000"/>
              </a:lnSpc>
            </a:pPr>
            <a:r>
              <a:rPr b="0" lang="en-IN" sz="1600" spc="-1" strike="noStrike">
                <a:solidFill>
                  <a:srgbClr val="c97100"/>
                </a:solidFill>
                <a:latin typeface="Courier New"/>
                <a:ea typeface="Courier New"/>
              </a:rPr>
              <a:t>else</a:t>
            </a:r>
            <a:endParaRPr b="0" lang="en-IN" sz="1600" spc="-1" strike="noStrike">
              <a:latin typeface="Arial"/>
            </a:endParaRPr>
          </a:p>
          <a:p>
            <a:pPr marL="743040">
              <a:lnSpc>
                <a:spcPct val="100000"/>
              </a:lnSpc>
            </a:pPr>
            <a:r>
              <a:rPr b="0" lang="en-IN" sz="1600" spc="-1" strike="noStrike">
                <a:solidFill>
                  <a:srgbClr val="000000"/>
                </a:solidFill>
                <a:latin typeface="Courier New"/>
                <a:ea typeface="Courier New"/>
              </a:rPr>
              <a:t>{</a:t>
            </a:r>
            <a:endParaRPr b="0" lang="en-IN" sz="1600" spc="-1" strike="noStrike">
              <a:latin typeface="Arial"/>
            </a:endParaRPr>
          </a:p>
          <a:p>
            <a:pPr marL="1428840">
              <a:lnSpc>
                <a:spcPct val="100000"/>
              </a:lnSpc>
            </a:pPr>
            <a:r>
              <a:rPr b="0" lang="en-IN" sz="1600" spc="-1" strike="noStrike">
                <a:solidFill>
                  <a:srgbClr val="fd9a00"/>
                </a:solidFill>
                <a:latin typeface="Courier New"/>
                <a:ea typeface="Courier New"/>
              </a:rPr>
              <a:t>Serial</a:t>
            </a:r>
            <a:r>
              <a:rPr b="0" lang="en-IN" sz="1600" spc="-1" strike="noStrike">
                <a:solidFill>
                  <a:srgbClr val="000000"/>
                </a:solidFill>
                <a:latin typeface="Courier New"/>
                <a:ea typeface="Courier New"/>
              </a:rPr>
              <a:t>.</a:t>
            </a:r>
            <a:r>
              <a:rPr b="0" lang="en-IN" sz="1600" spc="-1" strike="noStrike">
                <a:solidFill>
                  <a:srgbClr val="fd9a00"/>
                </a:solidFill>
                <a:latin typeface="Courier New"/>
                <a:ea typeface="Courier New"/>
              </a:rPr>
              <a:t>println</a:t>
            </a:r>
            <a:r>
              <a:rPr b="0" lang="en-IN" sz="1600" spc="-1" strike="noStrike">
                <a:solidFill>
                  <a:srgbClr val="000000"/>
                </a:solidFill>
                <a:latin typeface="Courier New"/>
                <a:ea typeface="Courier New"/>
              </a:rPr>
              <a:t>(</a:t>
            </a:r>
            <a:r>
              <a:rPr b="0" lang="en-IN" sz="1600" spc="-1" strike="noStrike">
                <a:solidFill>
                  <a:srgbClr val="d90b00"/>
                </a:solidFill>
                <a:latin typeface="Courier New"/>
                <a:ea typeface="Courier New"/>
              </a:rPr>
              <a:t>“greater than 10”</a:t>
            </a:r>
            <a:r>
              <a:rPr b="0" lang="en-IN" sz="1600" spc="-1" strike="noStrike">
                <a:solidFill>
                  <a:srgbClr val="000000"/>
                </a:solidFill>
                <a:latin typeface="Courier New"/>
                <a:ea typeface="Courier New"/>
              </a:rPr>
              <a:t>);</a:t>
            </a:r>
            <a:endParaRPr b="0" lang="en-IN" sz="1600" spc="-1" strike="noStrike">
              <a:latin typeface="Arial"/>
            </a:endParaRPr>
          </a:p>
          <a:p>
            <a:pPr marL="1428840">
              <a:lnSpc>
                <a:spcPct val="100000"/>
              </a:lnSpc>
            </a:pPr>
            <a:r>
              <a:rPr b="0" lang="en-IN" sz="1600" spc="-1" strike="noStrike">
                <a:solidFill>
                  <a:srgbClr val="fd9a00"/>
                </a:solidFill>
                <a:latin typeface="Courier New"/>
                <a:ea typeface="Courier New"/>
              </a:rPr>
              <a:t>Serial</a:t>
            </a:r>
            <a:r>
              <a:rPr b="0" lang="en-IN" sz="1600" spc="-1" strike="noStrike">
                <a:solidFill>
                  <a:srgbClr val="000000"/>
                </a:solidFill>
                <a:latin typeface="Courier New"/>
                <a:ea typeface="Courier New"/>
              </a:rPr>
              <a:t>.</a:t>
            </a:r>
            <a:r>
              <a:rPr b="0" lang="en-IN" sz="1600" spc="-1" strike="noStrike">
                <a:solidFill>
                  <a:srgbClr val="fd9a00"/>
                </a:solidFill>
                <a:latin typeface="Courier New"/>
                <a:ea typeface="Courier New"/>
              </a:rPr>
              <a:t>end</a:t>
            </a:r>
            <a:r>
              <a:rPr b="0" lang="en-IN" sz="1600" spc="-1" strike="noStrike">
                <a:solidFill>
                  <a:srgbClr val="000000"/>
                </a:solidFill>
                <a:latin typeface="Courier New"/>
                <a:ea typeface="Courier New"/>
              </a:rPr>
              <a:t>();</a:t>
            </a:r>
            <a:endParaRPr b="0" lang="en-IN" sz="1600" spc="-1" strike="noStrike">
              <a:latin typeface="Arial"/>
            </a:endParaRPr>
          </a:p>
          <a:p>
            <a:pPr marL="743040">
              <a:lnSpc>
                <a:spcPct val="100000"/>
              </a:lnSpc>
            </a:pPr>
            <a:r>
              <a:rPr b="0" lang="en-IN" sz="1600" spc="-1" strike="noStrike">
                <a:solidFill>
                  <a:srgbClr val="000000"/>
                </a:solidFill>
                <a:latin typeface="Courier New"/>
                <a:ea typeface="Courier New"/>
              </a:rPr>
              <a:t>}</a:t>
            </a:r>
            <a:endParaRPr b="0" lang="en-IN" sz="1600" spc="-1" strike="noStrike">
              <a:latin typeface="Arial"/>
            </a:endParaRPr>
          </a:p>
          <a:p>
            <a:pPr marL="743040">
              <a:lnSpc>
                <a:spcPct val="100000"/>
              </a:lnSpc>
            </a:pPr>
            <a:r>
              <a:rPr b="0" lang="en-IN" sz="1600" spc="-1" strike="noStrike">
                <a:solidFill>
                  <a:srgbClr val="000000"/>
                </a:solidFill>
                <a:latin typeface="Courier New"/>
                <a:ea typeface="Courier New"/>
              </a:rPr>
              <a:t>counter = counter + 1;</a:t>
            </a:r>
            <a:endParaRPr b="0" lang="en-IN" sz="1600" spc="-1" strike="noStrike">
              <a:latin typeface="Arial"/>
            </a:endParaRPr>
          </a:p>
          <a:p>
            <a:pPr marL="57240">
              <a:lnSpc>
                <a:spcPct val="100000"/>
              </a:lnSpc>
            </a:pPr>
            <a:r>
              <a:rPr b="0" lang="en-IN" sz="1600" spc="-1" strike="noStrike">
                <a:solidFill>
                  <a:srgbClr val="000000"/>
                </a:solidFill>
                <a:latin typeface="Courier New"/>
                <a:ea typeface="Courier New"/>
              </a:rPr>
              <a:t>}</a:t>
            </a:r>
            <a:endParaRPr b="0" lang="en-IN" sz="1600" spc="-1" strike="noStrike">
              <a:latin typeface="Arial"/>
            </a:endParaRPr>
          </a:p>
        </p:txBody>
      </p:sp>
      <p:sp>
        <p:nvSpPr>
          <p:cNvPr id="178" name="CustomShape 2"/>
          <p:cNvSpPr/>
          <p:nvPr/>
        </p:nvSpPr>
        <p:spPr>
          <a:xfrm>
            <a:off x="1035360" y="370440"/>
            <a:ext cx="489780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IF - ELSE EXAMPLE</a:t>
            </a:r>
            <a:endParaRPr b="0" lang="en-IN" sz="40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832680" y="1526040"/>
            <a:ext cx="6095520" cy="25592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void setup( ) {</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pinMode(13, OUTPUT);</a:t>
            </a:r>
            <a:endParaRPr b="0" lang="en-IN" sz="1800" spc="-1" strike="noStrike">
              <a:latin typeface="Arial"/>
            </a:endParaRPr>
          </a:p>
          <a:p>
            <a:pPr>
              <a:lnSpc>
                <a:spcPct val="100000"/>
              </a:lnSpc>
            </a:pPr>
            <a:r>
              <a:rPr b="0" lang="en-IN" sz="1800" spc="-1" strike="noStrike">
                <a:solidFill>
                  <a:srgbClr val="000000"/>
                </a:solidFill>
                <a:latin typeface="Calibri"/>
              </a:rPr>
              <a:t>}</a:t>
            </a:r>
            <a:endParaRPr b="0" lang="en-IN" sz="1800" spc="-1" strike="noStrike">
              <a:latin typeface="Arial"/>
            </a:endParaRPr>
          </a:p>
          <a:p>
            <a:pPr>
              <a:lnSpc>
                <a:spcPct val="100000"/>
              </a:lnSpc>
            </a:pPr>
            <a:r>
              <a:rPr b="0" lang="en-IN" sz="1800" spc="-1" strike="noStrike">
                <a:solidFill>
                  <a:srgbClr val="000000"/>
                </a:solidFill>
                <a:latin typeface="Calibri"/>
              </a:rPr>
              <a:t>void loop( ) {</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digitalWrite(13, HIGH);</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delay(1000);</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digitalWrite(13, LOW);</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delay(1000);</a:t>
            </a:r>
            <a:endParaRPr b="0" lang="en-IN" sz="1800" spc="-1" strike="noStrike">
              <a:latin typeface="Arial"/>
            </a:endParaRPr>
          </a:p>
          <a:p>
            <a:pPr>
              <a:lnSpc>
                <a:spcPct val="100000"/>
              </a:lnSpc>
            </a:pPr>
            <a:r>
              <a:rPr b="0" lang="en-IN" sz="1800" spc="-1" strike="noStrike">
                <a:solidFill>
                  <a:srgbClr val="000000"/>
                </a:solidFill>
                <a:latin typeface="Calibri"/>
              </a:rPr>
              <a:t>}</a:t>
            </a:r>
            <a:endParaRPr b="0" lang="en-IN" sz="1800" spc="-1" strike="noStrike">
              <a:latin typeface="Arial"/>
            </a:endParaRPr>
          </a:p>
        </p:txBody>
      </p:sp>
      <p:sp>
        <p:nvSpPr>
          <p:cNvPr id="180" name="CustomShape 2"/>
          <p:cNvSpPr/>
          <p:nvPr/>
        </p:nvSpPr>
        <p:spPr>
          <a:xfrm>
            <a:off x="3980520" y="3244320"/>
            <a:ext cx="42303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Fusi"/>
              </a:rPr>
              <a:t>Connected to one end of the circuit</a:t>
            </a:r>
            <a:endParaRPr b="0" lang="en-IN" sz="1800" spc="-1" strike="noStrike">
              <a:latin typeface="Arial"/>
            </a:endParaRPr>
          </a:p>
        </p:txBody>
      </p:sp>
      <p:sp>
        <p:nvSpPr>
          <p:cNvPr id="181" name="CustomShape 3"/>
          <p:cNvSpPr/>
          <p:nvPr/>
        </p:nvSpPr>
        <p:spPr>
          <a:xfrm>
            <a:off x="7121160" y="1982160"/>
            <a:ext cx="4414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Fusi"/>
              </a:rPr>
              <a:t>Connected to other end of the circuit</a:t>
            </a:r>
            <a:endParaRPr b="0" lang="en-IN" sz="1800" spc="-1" strike="noStrike">
              <a:latin typeface="Arial"/>
            </a:endParaRPr>
          </a:p>
        </p:txBody>
      </p:sp>
      <p:pic>
        <p:nvPicPr>
          <p:cNvPr id="182" name="Picture 5" descr=""/>
          <p:cNvPicPr/>
          <p:nvPr/>
        </p:nvPicPr>
        <p:blipFill>
          <a:blip r:embed="rId1"/>
          <a:stretch/>
        </p:blipFill>
        <p:spPr>
          <a:xfrm>
            <a:off x="6297840" y="3286080"/>
            <a:ext cx="4571640" cy="3571560"/>
          </a:xfrm>
          <a:prstGeom prst="rect">
            <a:avLst/>
          </a:prstGeom>
          <a:ln>
            <a:noFill/>
          </a:ln>
        </p:spPr>
      </p:pic>
      <p:sp>
        <p:nvSpPr>
          <p:cNvPr id="183" name="CustomShape 4"/>
          <p:cNvSpPr/>
          <p:nvPr/>
        </p:nvSpPr>
        <p:spPr>
          <a:xfrm>
            <a:off x="952200" y="463680"/>
            <a:ext cx="329904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Blink Sketch</a:t>
            </a:r>
            <a:endParaRPr b="0" lang="en-IN" sz="40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1193400" y="1318680"/>
            <a:ext cx="6095520" cy="1736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void setup( ) {</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pinMode(1, OUTPUT);</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pinMode(3, OUTPUT);</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pinMode(5, OUTPUT);</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pinMode(7, OUTPUT);</a:t>
            </a:r>
            <a:endParaRPr b="0" lang="en-IN" sz="1800" spc="-1" strike="noStrike">
              <a:latin typeface="Arial"/>
            </a:endParaRPr>
          </a:p>
          <a:p>
            <a:pPr>
              <a:lnSpc>
                <a:spcPct val="100000"/>
              </a:lnSpc>
            </a:pPr>
            <a:r>
              <a:rPr b="0" lang="en-IN" sz="1800" spc="-1" strike="noStrike">
                <a:solidFill>
                  <a:srgbClr val="000000"/>
                </a:solidFill>
                <a:latin typeface="Calibri"/>
              </a:rPr>
              <a:t>}</a:t>
            </a:r>
            <a:endParaRPr b="0" lang="en-IN" sz="1800" spc="-1" strike="noStrike">
              <a:latin typeface="Arial"/>
            </a:endParaRPr>
          </a:p>
        </p:txBody>
      </p:sp>
      <p:sp>
        <p:nvSpPr>
          <p:cNvPr id="185" name="CustomShape 2"/>
          <p:cNvSpPr/>
          <p:nvPr/>
        </p:nvSpPr>
        <p:spPr>
          <a:xfrm>
            <a:off x="5477760" y="1318680"/>
            <a:ext cx="6095520" cy="47538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void loop( ) {</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digitalWrite(1, HIGH);</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delay (200);</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digitalWrite(1, LOW);</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digitalWrite(3, HIGH);</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delay (200);</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digitalWrite(3, LOW);</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digitalWrite(5, HIGH);</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delay (200);</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digitalWrite(5, LOW);</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digitalWrite(7, HIGH);</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delay (200);</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digitalWrite(7, LOW);</a:t>
            </a:r>
            <a:endParaRPr b="0" lang="en-IN" sz="1800" spc="-1" strike="noStrike">
              <a:latin typeface="Arial"/>
            </a:endParaRPr>
          </a:p>
          <a:p>
            <a:pPr>
              <a:lnSpc>
                <a:spcPct val="100000"/>
              </a:lnSpc>
            </a:pPr>
            <a:r>
              <a:rPr b="0" lang="en-IN" sz="1800" spc="-1" strike="noStrike">
                <a:solidFill>
                  <a:srgbClr val="000000"/>
                </a:solidFill>
                <a:latin typeface="Calibri"/>
              </a:rPr>
              <a:t>}</a:t>
            </a:r>
            <a:endParaRPr b="0" lang="en-IN" sz="1800" spc="-1" strike="noStrike">
              <a:latin typeface="Arial"/>
            </a:endParaRPr>
          </a:p>
        </p:txBody>
      </p:sp>
      <p:pic>
        <p:nvPicPr>
          <p:cNvPr id="186" name="Picture 5" descr=""/>
          <p:cNvPicPr/>
          <p:nvPr/>
        </p:nvPicPr>
        <p:blipFill>
          <a:blip r:embed="rId1"/>
          <a:stretch/>
        </p:blipFill>
        <p:spPr>
          <a:xfrm>
            <a:off x="0" y="3027960"/>
            <a:ext cx="4571640" cy="3571560"/>
          </a:xfrm>
          <a:prstGeom prst="rect">
            <a:avLst/>
          </a:prstGeom>
          <a:ln>
            <a:noFill/>
          </a:ln>
        </p:spPr>
      </p:pic>
      <p:sp>
        <p:nvSpPr>
          <p:cNvPr id="187" name="CustomShape 3"/>
          <p:cNvSpPr/>
          <p:nvPr/>
        </p:nvSpPr>
        <p:spPr>
          <a:xfrm>
            <a:off x="900360" y="362520"/>
            <a:ext cx="493884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4 LED Blink Sketch</a:t>
            </a:r>
            <a:endParaRPr b="0" lang="en-IN" sz="40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678240" y="1560240"/>
            <a:ext cx="5995800" cy="475416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latin typeface="Arial"/>
            </a:endParaRPr>
          </a:p>
          <a:p>
            <a:pPr marL="343080" indent="-342720" algn="just">
              <a:lnSpc>
                <a:spcPct val="100000"/>
              </a:lnSpc>
              <a:buClr>
                <a:srgbClr val="000000"/>
              </a:buClr>
              <a:buFont typeface="Wingdings" charset="2"/>
              <a:buChar char=""/>
            </a:pPr>
            <a:r>
              <a:rPr b="0" lang="en-IN" sz="2000" spc="-1" strike="noStrike">
                <a:solidFill>
                  <a:srgbClr val="000000"/>
                </a:solidFill>
                <a:latin typeface="Calibri"/>
              </a:rPr>
              <a:t>Automation or automatic control, is the use of various control systems for operating equipment such as machinery, processes in factories, boilers and heat treating ovens, switching on telephone networks, steering and stabilization of ships, aircraft and other applications and vehicles with minimal or reduced human intervention.</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
        <p:nvSpPr>
          <p:cNvPr id="56" name="CustomShape 2"/>
          <p:cNvSpPr/>
          <p:nvPr/>
        </p:nvSpPr>
        <p:spPr>
          <a:xfrm>
            <a:off x="906840" y="566640"/>
            <a:ext cx="359172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AUTOMATION</a:t>
            </a:r>
            <a:endParaRPr b="0" lang="en-IN" sz="4000" spc="-1" strike="noStrike">
              <a:latin typeface="Arial"/>
            </a:endParaRPr>
          </a:p>
        </p:txBody>
      </p:sp>
      <p:pic>
        <p:nvPicPr>
          <p:cNvPr id="57" name="Picture 4" descr=""/>
          <p:cNvPicPr/>
          <p:nvPr/>
        </p:nvPicPr>
        <p:blipFill>
          <a:blip r:embed="rId1"/>
          <a:stretch/>
        </p:blipFill>
        <p:spPr>
          <a:xfrm>
            <a:off x="6674400" y="2484000"/>
            <a:ext cx="5517360" cy="2337480"/>
          </a:xfrm>
          <a:prstGeom prst="rect">
            <a:avLst/>
          </a:prstGeom>
          <a:ln>
            <a:noFill/>
          </a:ln>
          <a:effectLst>
            <a:reflection algn="bl" blurRad="6350" dir="5400000" endA="300" endPos="90000" rotWithShape="0" stA="50000" sy="-100000"/>
          </a:effectLst>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734760" y="1415160"/>
            <a:ext cx="10559520" cy="405360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Wingdings" charset="2"/>
              <a:buChar char=""/>
            </a:pPr>
            <a:r>
              <a:rPr b="0" lang="en-IN" sz="2000" spc="-1" strike="noStrike">
                <a:solidFill>
                  <a:srgbClr val="000000"/>
                </a:solidFill>
                <a:latin typeface="Calibri"/>
              </a:rPr>
              <a:t>The Arduino microcontroller is a low cost way to enter into the hobby of robotics.</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The Arduino has two plusses over any other:</a:t>
            </a:r>
            <a:endParaRPr b="0" lang="en-IN" sz="2000" spc="-1" strike="noStrike">
              <a:latin typeface="Arial"/>
            </a:endParaRPr>
          </a:p>
          <a:p>
            <a:pPr>
              <a:lnSpc>
                <a:spcPct val="100000"/>
              </a:lnSpc>
            </a:pPr>
            <a:r>
              <a:rPr b="0" lang="en-IN" sz="2000" spc="-1" strike="noStrike">
                <a:solidFill>
                  <a:srgbClr val="000000"/>
                </a:solidFill>
                <a:latin typeface="Calibri"/>
              </a:rPr>
              <a:t>The user community</a:t>
            </a:r>
            <a:endParaRPr b="0" lang="en-IN" sz="2000" spc="-1" strike="noStrike">
              <a:latin typeface="Arial"/>
            </a:endParaRPr>
          </a:p>
          <a:p>
            <a:pPr>
              <a:lnSpc>
                <a:spcPct val="100000"/>
              </a:lnSpc>
            </a:pPr>
            <a:r>
              <a:rPr b="0" lang="en-IN" sz="2000" spc="-1" strike="noStrike">
                <a:solidFill>
                  <a:srgbClr val="000000"/>
                </a:solidFill>
                <a:latin typeface="Calibri"/>
              </a:rPr>
              <a:t>Extensive online library of code and projects.</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Viewed as the "base" system, upon which all other microcontrollers are built.  </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Compatibility.</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So get a kit, and start ushering in the inevitable takeover of our robotic overlords!</a:t>
            </a:r>
            <a:endParaRPr b="0" lang="en-IN" sz="2000" spc="-1" strike="noStrike">
              <a:latin typeface="Arial"/>
            </a:endParaRPr>
          </a:p>
        </p:txBody>
      </p:sp>
      <p:sp>
        <p:nvSpPr>
          <p:cNvPr id="189" name="CustomShape 2"/>
          <p:cNvSpPr/>
          <p:nvPr/>
        </p:nvSpPr>
        <p:spPr>
          <a:xfrm>
            <a:off x="970920" y="386280"/>
            <a:ext cx="354924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CONCLUSION</a:t>
            </a:r>
            <a:endParaRPr b="0" lang="en-IN" sz="40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Picture 2" descr=""/>
          <p:cNvPicPr/>
          <p:nvPr/>
        </p:nvPicPr>
        <p:blipFill>
          <a:blip r:embed="rId1"/>
          <a:stretch/>
        </p:blipFill>
        <p:spPr>
          <a:xfrm>
            <a:off x="20520" y="20520"/>
            <a:ext cx="4216320" cy="2824920"/>
          </a:xfrm>
          <a:prstGeom prst="rect">
            <a:avLst/>
          </a:prstGeom>
          <a:ln>
            <a:noFill/>
          </a:ln>
        </p:spPr>
      </p:pic>
      <p:pic>
        <p:nvPicPr>
          <p:cNvPr id="191" name="Picture 3" descr=""/>
          <p:cNvPicPr/>
          <p:nvPr/>
        </p:nvPicPr>
        <p:blipFill>
          <a:blip r:embed="rId2"/>
          <a:stretch/>
        </p:blipFill>
        <p:spPr>
          <a:xfrm>
            <a:off x="9491760" y="2819520"/>
            <a:ext cx="2765160" cy="2293560"/>
          </a:xfrm>
          <a:prstGeom prst="rect">
            <a:avLst/>
          </a:prstGeom>
          <a:ln>
            <a:noFill/>
          </a:ln>
        </p:spPr>
      </p:pic>
      <p:grpSp>
        <p:nvGrpSpPr>
          <p:cNvPr id="192" name="Group 1"/>
          <p:cNvGrpSpPr/>
          <p:nvPr/>
        </p:nvGrpSpPr>
        <p:grpSpPr>
          <a:xfrm>
            <a:off x="0" y="5089680"/>
            <a:ext cx="12286440" cy="1767960"/>
            <a:chOff x="0" y="5089680"/>
            <a:chExt cx="12286440" cy="1767960"/>
          </a:xfrm>
        </p:grpSpPr>
        <p:pic>
          <p:nvPicPr>
            <p:cNvPr id="193" name="Picture 5" descr=""/>
            <p:cNvPicPr/>
            <p:nvPr/>
          </p:nvPicPr>
          <p:blipFill>
            <a:blip r:embed="rId3"/>
            <a:stretch/>
          </p:blipFill>
          <p:spPr>
            <a:xfrm>
              <a:off x="32400" y="5089680"/>
              <a:ext cx="12224520" cy="1737000"/>
            </a:xfrm>
            <a:prstGeom prst="rect">
              <a:avLst/>
            </a:prstGeom>
            <a:ln>
              <a:noFill/>
            </a:ln>
          </p:spPr>
        </p:pic>
        <p:sp>
          <p:nvSpPr>
            <p:cNvPr id="194" name="CustomShape 2"/>
            <p:cNvSpPr/>
            <p:nvPr/>
          </p:nvSpPr>
          <p:spPr>
            <a:xfrm>
              <a:off x="0" y="5181480"/>
              <a:ext cx="61200" cy="1676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3"/>
            <p:cNvSpPr/>
            <p:nvPr/>
          </p:nvSpPr>
          <p:spPr>
            <a:xfrm rot="5400000">
              <a:off x="6109200" y="680400"/>
              <a:ext cx="68040" cy="122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4"/>
            <p:cNvSpPr/>
            <p:nvPr/>
          </p:nvSpPr>
          <p:spPr>
            <a:xfrm>
              <a:off x="12224880" y="5158800"/>
              <a:ext cx="61200" cy="1676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197" name="Picture 9" descr=""/>
          <p:cNvPicPr/>
          <p:nvPr/>
        </p:nvPicPr>
        <p:blipFill>
          <a:blip r:embed="rId4"/>
          <a:stretch/>
        </p:blipFill>
        <p:spPr>
          <a:xfrm>
            <a:off x="20880" y="2818440"/>
            <a:ext cx="9470520" cy="2296080"/>
          </a:xfrm>
          <a:prstGeom prst="rect">
            <a:avLst/>
          </a:prstGeom>
          <a:ln>
            <a:noFill/>
          </a:ln>
        </p:spPr>
      </p:pic>
      <p:sp>
        <p:nvSpPr>
          <p:cNvPr id="198" name="CustomShape 5"/>
          <p:cNvSpPr/>
          <p:nvPr/>
        </p:nvSpPr>
        <p:spPr>
          <a:xfrm>
            <a:off x="1098720" y="3317400"/>
            <a:ext cx="7314840" cy="1325160"/>
          </a:xfrm>
          <a:prstGeom prst="rect">
            <a:avLst/>
          </a:prstGeom>
          <a:noFill/>
          <a:ln>
            <a:noFill/>
          </a:ln>
        </p:spPr>
        <p:style>
          <a:lnRef idx="0"/>
          <a:fillRef idx="0"/>
          <a:effectRef idx="0"/>
          <a:fontRef idx="minor"/>
        </p:style>
        <p:txBody>
          <a:bodyPr anchor="ctr"/>
          <a:p>
            <a:pPr>
              <a:lnSpc>
                <a:spcPct val="87000"/>
              </a:lnSpc>
            </a:pPr>
            <a:r>
              <a:rPr b="1" lang="en-IN" sz="5400" spc="-1" strike="noStrike">
                <a:solidFill>
                  <a:srgbClr val="ffffff"/>
                </a:solidFill>
                <a:latin typeface="Arial"/>
              </a:rPr>
              <a:t>Thanks for coming </a:t>
            </a:r>
            <a:endParaRPr b="0" lang="en-IN" sz="5400" spc="-1" strike="noStrike">
              <a:latin typeface="Arial"/>
            </a:endParaRPr>
          </a:p>
        </p:txBody>
      </p:sp>
      <p:pic>
        <p:nvPicPr>
          <p:cNvPr id="199" name="Picture 11" descr=""/>
          <p:cNvPicPr/>
          <p:nvPr/>
        </p:nvPicPr>
        <p:blipFill>
          <a:blip r:embed="rId5"/>
          <a:stretch/>
        </p:blipFill>
        <p:spPr>
          <a:xfrm>
            <a:off x="3503520" y="20520"/>
            <a:ext cx="8753400" cy="2825280"/>
          </a:xfrm>
          <a:prstGeom prst="rect">
            <a:avLst/>
          </a:prstGeom>
          <a:ln>
            <a:noFill/>
          </a:ln>
        </p:spPr>
      </p:pic>
      <p:sp>
        <p:nvSpPr>
          <p:cNvPr id="200" name="CustomShape 6"/>
          <p:cNvSpPr/>
          <p:nvPr/>
        </p:nvSpPr>
        <p:spPr>
          <a:xfrm>
            <a:off x="1171080" y="5443560"/>
            <a:ext cx="9608400" cy="1006200"/>
          </a:xfrm>
          <a:prstGeom prst="rect">
            <a:avLst/>
          </a:prstGeom>
          <a:noFill/>
          <a:ln>
            <a:noFill/>
          </a:ln>
        </p:spPr>
        <p:style>
          <a:lnRef idx="0"/>
          <a:fillRef idx="0"/>
          <a:effectRef idx="0"/>
          <a:fontRef idx="minor"/>
        </p:style>
        <p:txBody>
          <a:bodyPr wrap="none"/>
          <a:p>
            <a:pPr algn="ctr">
              <a:lnSpc>
                <a:spcPct val="100000"/>
              </a:lnSpc>
            </a:pPr>
            <a:r>
              <a:rPr b="1" lang="en-IN" sz="6000" spc="-1" strike="noStrike">
                <a:solidFill>
                  <a:srgbClr val="ffffff"/>
                </a:solidFill>
                <a:latin typeface="Pristina"/>
              </a:rPr>
              <a:t>www.bitsbilaspur.com</a:t>
            </a:r>
            <a:endParaRPr b="0" lang="en-IN" sz="6000" spc="-1" strike="noStrike">
              <a:latin typeface="Arial"/>
            </a:endParaRPr>
          </a:p>
        </p:txBody>
      </p:sp>
    </p:spTree>
  </p:cSld>
  <p:timing>
    <p:tnLst>
      <p:par>
        <p:cTn id="97" dur="indefinite" restart="never" nodeType="tmRoot">
          <p:childTnLst>
            <p:seq>
              <p:cTn id="98" dur="indefinite" nodeType="mainSeq">
                <p:childTnLst>
                  <p:par>
                    <p:cTn id="99" fill="hold">
                      <p:stCondLst>
                        <p:cond delay="0"/>
                      </p:stCondLst>
                      <p:childTnLst>
                        <p:par>
                          <p:cTn id="100" fill="hold">
                            <p:stCondLst>
                              <p:cond delay="0"/>
                            </p:stCondLst>
                            <p:childTnLst>
                              <p:par>
                                <p:cTn id="101" nodeType="withEffect" fill="hold" presetClass="exit" presetID="2" presetSubtype="9">
                                  <p:stCondLst>
                                    <p:cond delay="0"/>
                                  </p:stCondLst>
                                  <p:childTnLst>
                                    <p:anim calcmode="lin" valueType="num">
                                      <p:cBhvr additive="repl">
                                        <p:cTn id="102" dur="750"/>
                                        <p:tgtEl>
                                          <p:spTgt spid="190"/>
                                        </p:tgtEl>
                                        <p:attrNameLst>
                                          <p:attrName>ppt_x</p:attrName>
                                        </p:attrNameLst>
                                      </p:cBhvr>
                                      <p:tavLst>
                                        <p:tav tm="0">
                                          <p:val>
                                            <p:strVal val="#ppt_x"/>
                                          </p:val>
                                        </p:tav>
                                        <p:tav tm="100000">
                                          <p:val>
                                            <p:strVal val="0-#ppt_w/2"/>
                                          </p:val>
                                        </p:tav>
                                      </p:tavLst>
                                    </p:anim>
                                    <p:anim calcmode="lin" valueType="num">
                                      <p:cBhvr additive="repl">
                                        <p:cTn id="103" dur="750"/>
                                        <p:tgtEl>
                                          <p:spTgt spid="190"/>
                                        </p:tgtEl>
                                        <p:attrNameLst>
                                          <p:attrName>ppt_y</p:attrName>
                                        </p:attrNameLst>
                                      </p:cBhvr>
                                      <p:tavLst>
                                        <p:tav tm="0">
                                          <p:val>
                                            <p:strVal val="#ppt_y"/>
                                          </p:val>
                                        </p:tav>
                                        <p:tav tm="100000">
                                          <p:val>
                                            <p:strVal val="0-#ppt_h/2"/>
                                          </p:val>
                                        </p:tav>
                                      </p:tavLst>
                                    </p:anim>
                                    <p:set>
                                      <p:cBhvr>
                                        <p:cTn id="104" dur="1" fill="hold">
                                          <p:stCondLst>
                                            <p:cond delay="749"/>
                                          </p:stCondLst>
                                        </p:cTn>
                                        <p:tgtEl>
                                          <p:spTgt spid="190"/>
                                        </p:tgtEl>
                                        <p:attrNameLst>
                                          <p:attrName>style.visibility</p:attrName>
                                        </p:attrNameLst>
                                      </p:cBhvr>
                                      <p:to>
                                        <p:strVal val="hidden"/>
                                      </p:to>
                                    </p:set>
                                  </p:childTnLst>
                                </p:cTn>
                              </p:par>
                              <p:par>
                                <p:cTn id="105" nodeType="withEffect" fill="hold" presetClass="exit" presetID="2" presetSubtype="2">
                                  <p:stCondLst>
                                    <p:cond delay="0"/>
                                  </p:stCondLst>
                                  <p:childTnLst>
                                    <p:anim calcmode="lin" valueType="num">
                                      <p:cBhvr additive="repl">
                                        <p:cTn id="106" dur="750"/>
                                        <p:tgtEl>
                                          <p:spTgt spid="191"/>
                                        </p:tgtEl>
                                        <p:attrNameLst>
                                          <p:attrName>ppt_x</p:attrName>
                                        </p:attrNameLst>
                                      </p:cBhvr>
                                      <p:tavLst>
                                        <p:tav tm="0">
                                          <p:val>
                                            <p:strVal val="#ppt_x"/>
                                          </p:val>
                                        </p:tav>
                                        <p:tav tm="100000">
                                          <p:val>
                                            <p:strVal val="1+#ppt_w/2"/>
                                          </p:val>
                                        </p:tav>
                                      </p:tavLst>
                                    </p:anim>
                                    <p:anim calcmode="lin" valueType="num">
                                      <p:cBhvr additive="repl">
                                        <p:cTn id="107" dur="750"/>
                                        <p:tgtEl>
                                          <p:spTgt spid="191"/>
                                        </p:tgtEl>
                                        <p:attrNameLst>
                                          <p:attrName>ppt_y</p:attrName>
                                        </p:attrNameLst>
                                      </p:cBhvr>
                                      <p:tavLst>
                                        <p:tav tm="0">
                                          <p:val>
                                            <p:strVal val="#ppt_y"/>
                                          </p:val>
                                        </p:tav>
                                        <p:tav tm="100000">
                                          <p:val>
                                            <p:strVal val="#ppt_y"/>
                                          </p:val>
                                        </p:tav>
                                      </p:tavLst>
                                    </p:anim>
                                    <p:set>
                                      <p:cBhvr>
                                        <p:cTn id="108" dur="1" fill="hold">
                                          <p:stCondLst>
                                            <p:cond delay="749"/>
                                          </p:stCondLst>
                                        </p:cTn>
                                        <p:tgtEl>
                                          <p:spTgt spid="191"/>
                                        </p:tgtEl>
                                        <p:attrNameLst>
                                          <p:attrName>style.visibility</p:attrName>
                                        </p:attrNameLst>
                                      </p:cBhvr>
                                      <p:to>
                                        <p:strVal val="hidden"/>
                                      </p:to>
                                    </p:set>
                                  </p:childTnLst>
                                </p:cTn>
                              </p:par>
                              <p:par>
                                <p:cTn id="109" nodeType="withEffect" fill="hold" presetClass="exit" presetID="10">
                                  <p:stCondLst>
                                    <p:cond delay="0"/>
                                  </p:stCondLst>
                                  <p:childTnLst>
                                    <p:animEffect filter="fade" transition="out">
                                      <p:cBhvr additive="repl">
                                        <p:cTn id="110" dur="250"/>
                                        <p:tgtEl>
                                          <p:spTgt spid="198"/>
                                        </p:tgtEl>
                                      </p:cBhvr>
                                    </p:animEffect>
                                    <p:set>
                                      <p:cBhvr>
                                        <p:cTn id="111" dur="1" fill="hold">
                                          <p:stCondLst>
                                            <p:cond delay="249"/>
                                          </p:stCondLst>
                                        </p:cTn>
                                        <p:tgtEl>
                                          <p:spTgt spid="198"/>
                                        </p:tgtEl>
                                        <p:attrNameLst>
                                          <p:attrName>style.visibility</p:attrName>
                                        </p:attrNameLst>
                                      </p:cBhvr>
                                      <p:to>
                                        <p:strVal val="hidden"/>
                                      </p:to>
                                    </p:set>
                                  </p:childTnLst>
                                </p:cTn>
                              </p:par>
                              <p:par>
                                <p:cTn id="112" nodeType="withEffect" fill="hold" presetClass="exit" presetID="2" presetSubtype="8">
                                  <p:stCondLst>
                                    <p:cond delay="0"/>
                                  </p:stCondLst>
                                  <p:childTnLst>
                                    <p:anim calcmode="lin" valueType="num">
                                      <p:cBhvr additive="repl">
                                        <p:cTn id="113" dur="750"/>
                                        <p:tgtEl>
                                          <p:spTgt spid="197"/>
                                        </p:tgtEl>
                                        <p:attrNameLst>
                                          <p:attrName>ppt_x</p:attrName>
                                        </p:attrNameLst>
                                      </p:cBhvr>
                                      <p:tavLst>
                                        <p:tav tm="0">
                                          <p:val>
                                            <p:strVal val="#ppt_x"/>
                                          </p:val>
                                        </p:tav>
                                        <p:tav tm="100000">
                                          <p:val>
                                            <p:strVal val="0-#ppt_w/2"/>
                                          </p:val>
                                        </p:tav>
                                      </p:tavLst>
                                    </p:anim>
                                    <p:anim calcmode="lin" valueType="num">
                                      <p:cBhvr additive="repl">
                                        <p:cTn id="114" dur="750"/>
                                        <p:tgtEl>
                                          <p:spTgt spid="197"/>
                                        </p:tgtEl>
                                        <p:attrNameLst>
                                          <p:attrName>ppt_y</p:attrName>
                                        </p:attrNameLst>
                                      </p:cBhvr>
                                      <p:tavLst>
                                        <p:tav tm="0">
                                          <p:val>
                                            <p:strVal val="#ppt_y"/>
                                          </p:val>
                                        </p:tav>
                                        <p:tav tm="100000">
                                          <p:val>
                                            <p:strVal val="#ppt_y"/>
                                          </p:val>
                                        </p:tav>
                                      </p:tavLst>
                                    </p:anim>
                                    <p:set>
                                      <p:cBhvr>
                                        <p:cTn id="115" dur="1" fill="hold">
                                          <p:stCondLst>
                                            <p:cond delay="749"/>
                                          </p:stCondLst>
                                        </p:cTn>
                                        <p:tgtEl>
                                          <p:spTgt spid="197"/>
                                        </p:tgtEl>
                                        <p:attrNameLst>
                                          <p:attrName>style.visibility</p:attrName>
                                        </p:attrNameLst>
                                      </p:cBhvr>
                                      <p:to>
                                        <p:strVal val="hidden"/>
                                      </p:to>
                                    </p:set>
                                  </p:childTnLst>
                                </p:cTn>
                              </p:par>
                              <p:par>
                                <p:cTn id="116" nodeType="withEffect" fill="hold" presetClass="exit" presetID="2" presetSubtype="3">
                                  <p:stCondLst>
                                    <p:cond delay="0"/>
                                  </p:stCondLst>
                                  <p:childTnLst>
                                    <p:anim calcmode="lin" valueType="num">
                                      <p:cBhvr additive="repl">
                                        <p:cTn id="117" dur="750"/>
                                        <p:tgtEl>
                                          <p:spTgt spid="199"/>
                                        </p:tgtEl>
                                        <p:attrNameLst>
                                          <p:attrName>ppt_x</p:attrName>
                                        </p:attrNameLst>
                                      </p:cBhvr>
                                      <p:tavLst>
                                        <p:tav tm="0">
                                          <p:val>
                                            <p:strVal val="#ppt_x"/>
                                          </p:val>
                                        </p:tav>
                                        <p:tav tm="100000">
                                          <p:val>
                                            <p:strVal val="1+#ppt_w/2"/>
                                          </p:val>
                                        </p:tav>
                                      </p:tavLst>
                                    </p:anim>
                                    <p:anim calcmode="lin" valueType="num">
                                      <p:cBhvr additive="repl">
                                        <p:cTn id="118" dur="750"/>
                                        <p:tgtEl>
                                          <p:spTgt spid="199"/>
                                        </p:tgtEl>
                                        <p:attrNameLst>
                                          <p:attrName>ppt_y</p:attrName>
                                        </p:attrNameLst>
                                      </p:cBhvr>
                                      <p:tavLst>
                                        <p:tav tm="0">
                                          <p:val>
                                            <p:strVal val="#ppt_y"/>
                                          </p:val>
                                        </p:tav>
                                        <p:tav tm="100000">
                                          <p:val>
                                            <p:strVal val="0-#ppt_h/2"/>
                                          </p:val>
                                        </p:tav>
                                      </p:tavLst>
                                    </p:anim>
                                    <p:set>
                                      <p:cBhvr>
                                        <p:cTn id="119" dur="1" fill="hold">
                                          <p:stCondLst>
                                            <p:cond delay="749"/>
                                          </p:stCondLst>
                                        </p:cTn>
                                        <p:tgtEl>
                                          <p:spTgt spid="19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652680" y="1450440"/>
            <a:ext cx="6095520" cy="31395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charset="2"/>
              <a:buChar char=""/>
            </a:pPr>
            <a:r>
              <a:rPr b="0" lang="en-IN" sz="2000" spc="-1" strike="noStrike">
                <a:solidFill>
                  <a:srgbClr val="000000"/>
                </a:solidFill>
                <a:latin typeface="Calibri"/>
              </a:rPr>
              <a:t>Programmers work in the virtual world.</a:t>
            </a:r>
            <a:endParaRPr b="0" lang="en-IN" sz="2000" spc="-1" strike="noStrike">
              <a:latin typeface="Arial"/>
            </a:endParaRPr>
          </a:p>
          <a:p>
            <a:pPr marL="285840" indent="-285480">
              <a:lnSpc>
                <a:spcPct val="100000"/>
              </a:lnSpc>
              <a:buClr>
                <a:srgbClr val="000000"/>
              </a:buClr>
              <a:buFont typeface="Wingdings" charset="2"/>
              <a:buChar char=""/>
            </a:pPr>
            <a:r>
              <a:rPr b="0" lang="en-IN" sz="2000" spc="-1" strike="noStrike">
                <a:solidFill>
                  <a:srgbClr val="000000"/>
                </a:solidFill>
                <a:latin typeface="Calibri"/>
              </a:rPr>
              <a:t>Machinery works in the physical world.</a:t>
            </a:r>
            <a:endParaRPr b="0" lang="en-IN" sz="2000" spc="-1" strike="noStrike">
              <a:latin typeface="Arial"/>
            </a:endParaRPr>
          </a:p>
          <a:p>
            <a:pPr marL="285840" indent="-285480">
              <a:lnSpc>
                <a:spcPct val="100000"/>
              </a:lnSpc>
              <a:buClr>
                <a:srgbClr val="000000"/>
              </a:buClr>
              <a:buFont typeface="Wingdings" charset="2"/>
              <a:buChar char=""/>
            </a:pPr>
            <a:r>
              <a:rPr b="0" lang="en-IN" sz="2000" spc="-1" strike="noStrike">
                <a:solidFill>
                  <a:srgbClr val="000000"/>
                </a:solidFill>
                <a:latin typeface="Calibri"/>
              </a:rPr>
              <a:t>How does one connect the virtual world to the physical world?</a:t>
            </a:r>
            <a:endParaRPr b="0" lang="en-IN" sz="2000" spc="-1" strike="noStrike">
              <a:latin typeface="Arial"/>
            </a:endParaRPr>
          </a:p>
          <a:p>
            <a:pPr marL="285840" indent="-285480">
              <a:lnSpc>
                <a:spcPct val="100000"/>
              </a:lnSpc>
              <a:buClr>
                <a:srgbClr val="000000"/>
              </a:buClr>
              <a:buFont typeface="Wingdings" charset="2"/>
              <a:buChar char=""/>
            </a:pPr>
            <a:r>
              <a:rPr b="0" lang="en-IN" sz="2000" spc="-1" strike="noStrike">
                <a:solidFill>
                  <a:srgbClr val="000000"/>
                </a:solidFill>
                <a:latin typeface="Calibri"/>
              </a:rPr>
              <a:t>Enter the microcontroller.</a:t>
            </a:r>
            <a:endParaRPr b="0" lang="en-IN" sz="2000" spc="-1" strike="noStrike">
              <a:latin typeface="Arial"/>
            </a:endParaRPr>
          </a:p>
          <a:p>
            <a:pPr marL="285840" indent="-285480">
              <a:lnSpc>
                <a:spcPct val="100000"/>
              </a:lnSpc>
              <a:buClr>
                <a:srgbClr val="000000"/>
              </a:buClr>
              <a:buFont typeface="Wingdings" charset="2"/>
              <a:buChar char=""/>
            </a:pPr>
            <a:r>
              <a:rPr b="0" lang="en-IN" sz="2000" spc="-1" strike="noStrike">
                <a:solidFill>
                  <a:srgbClr val="000000"/>
                </a:solidFill>
                <a:latin typeface="Calibri"/>
              </a:rPr>
              <a:t>A microcontroller is basically a small-scale computer with generalized (and programmable) inputs and outputs.</a:t>
            </a:r>
            <a:endParaRPr b="0" lang="en-IN" sz="2000" spc="-1" strike="noStrike">
              <a:latin typeface="Arial"/>
            </a:endParaRPr>
          </a:p>
          <a:p>
            <a:pPr marL="285840" indent="-285480">
              <a:lnSpc>
                <a:spcPct val="100000"/>
              </a:lnSpc>
              <a:buClr>
                <a:srgbClr val="000000"/>
              </a:buClr>
              <a:buFont typeface="Wingdings" charset="2"/>
              <a:buChar char=""/>
            </a:pPr>
            <a:r>
              <a:rPr b="0" lang="en-IN" sz="2000" spc="-1" strike="noStrike">
                <a:solidFill>
                  <a:srgbClr val="000000"/>
                </a:solidFill>
                <a:latin typeface="Calibri"/>
              </a:rPr>
              <a:t>The inputs and outputs can be manipulated by and can manipulate the physical world.</a:t>
            </a:r>
            <a:endParaRPr b="0" lang="en-IN" sz="2000" spc="-1" strike="noStrike">
              <a:latin typeface="Arial"/>
            </a:endParaRPr>
          </a:p>
        </p:txBody>
      </p:sp>
      <p:sp>
        <p:nvSpPr>
          <p:cNvPr id="59" name="CustomShape 2"/>
          <p:cNvSpPr/>
          <p:nvPr/>
        </p:nvSpPr>
        <p:spPr>
          <a:xfrm>
            <a:off x="562320" y="399240"/>
            <a:ext cx="997236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lIns="90000" rIns="90000" tIns="45000" bIns="45000"/>
          <a:p>
            <a:pPr>
              <a:lnSpc>
                <a:spcPct val="100000"/>
              </a:lnSpc>
            </a:pPr>
            <a:r>
              <a:rPr b="0" lang="en-IN" sz="4000" spc="-1" strike="noStrike">
                <a:solidFill>
                  <a:srgbClr val="000000"/>
                </a:solidFill>
                <a:latin typeface="Arial Black"/>
              </a:rPr>
              <a:t>MICROCONTROLLERS</a:t>
            </a:r>
            <a:r>
              <a:rPr b="0" lang="en-IN" sz="4000" spc="-1" strike="noStrike">
                <a:solidFill>
                  <a:srgbClr val="000000"/>
                </a:solidFill>
                <a:latin typeface="Calibri"/>
              </a:rPr>
              <a:t> – </a:t>
            </a:r>
            <a:r>
              <a:rPr b="0" lang="en-IN" sz="3200" spc="-1" strike="noStrike">
                <a:solidFill>
                  <a:srgbClr val="000000"/>
                </a:solidFill>
                <a:latin typeface="Arial Black"/>
              </a:rPr>
              <a:t>One Definition</a:t>
            </a:r>
            <a:endParaRPr b="0" lang="en-IN" sz="3200" spc="-1" strike="noStrike">
              <a:latin typeface="Arial"/>
            </a:endParaRPr>
          </a:p>
        </p:txBody>
      </p:sp>
      <p:pic>
        <p:nvPicPr>
          <p:cNvPr id="60" name="Picture 6" descr=""/>
          <p:cNvPicPr/>
          <p:nvPr/>
        </p:nvPicPr>
        <p:blipFill>
          <a:blip r:embed="rId1"/>
          <a:stretch/>
        </p:blipFill>
        <p:spPr>
          <a:xfrm>
            <a:off x="8186760" y="2640240"/>
            <a:ext cx="3863160" cy="2894040"/>
          </a:xfrm>
          <a:prstGeom prst="rect">
            <a:avLst/>
          </a:prstGeom>
          <a:ln>
            <a:noFill/>
          </a:ln>
          <a:effectLst>
            <a:reflection algn="bl" blurRad="12700" dir="5400000" dist="5000" endPos="28000" rotWithShape="0" stA="38000" sy="-100000"/>
          </a:effectLst>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CustomShape 1"/>
          <p:cNvSpPr/>
          <p:nvPr/>
        </p:nvSpPr>
        <p:spPr>
          <a:xfrm>
            <a:off x="783000" y="504360"/>
            <a:ext cx="257076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ARDUINO</a:t>
            </a:r>
            <a:endParaRPr b="0" lang="en-IN" sz="4000" spc="-1" strike="noStrike">
              <a:latin typeface="Arial"/>
            </a:endParaRPr>
          </a:p>
        </p:txBody>
      </p:sp>
      <p:sp>
        <p:nvSpPr>
          <p:cNvPr id="62" name="CustomShape 2"/>
          <p:cNvSpPr/>
          <p:nvPr/>
        </p:nvSpPr>
        <p:spPr>
          <a:xfrm>
            <a:off x="453960" y="1871640"/>
            <a:ext cx="6095520" cy="37472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Wingdings" charset="2"/>
              <a:buChar char=""/>
            </a:pPr>
            <a:r>
              <a:rPr b="0" lang="en-IN" sz="2000" spc="-1" strike="noStrike">
                <a:solidFill>
                  <a:srgbClr val="000000"/>
                </a:solidFill>
                <a:latin typeface="Calibri"/>
              </a:rPr>
              <a:t>Physical computing platform</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Open source</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a:t>
            </a:r>
            <a:r>
              <a:rPr b="0" lang="en-IN" sz="2000" spc="-1" strike="noStrike">
                <a:solidFill>
                  <a:srgbClr val="000000"/>
                </a:solidFill>
                <a:latin typeface="Calibri"/>
              </a:rPr>
              <a:t>Hardware Abstracted”</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Wiring Language</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USB programmable</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Large community</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Multi platform Win/Mac/Linux</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Inexpensive</a:t>
            </a:r>
            <a:endParaRPr b="0" lang="en-IN" sz="20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CustomShape 1"/>
          <p:cNvSpPr/>
          <p:nvPr/>
        </p:nvSpPr>
        <p:spPr>
          <a:xfrm>
            <a:off x="705240" y="292320"/>
            <a:ext cx="597852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lIns="90000" rIns="90000" tIns="45000" bIns="45000"/>
          <a:p>
            <a:pPr>
              <a:lnSpc>
                <a:spcPct val="100000"/>
              </a:lnSpc>
            </a:pPr>
            <a:r>
              <a:rPr b="1" lang="en-IN" sz="4000" spc="-1" strike="noStrike">
                <a:solidFill>
                  <a:srgbClr val="262626"/>
                </a:solidFill>
                <a:latin typeface="Arial Black"/>
              </a:rPr>
              <a:t>ARDUINO BOARDS</a:t>
            </a:r>
            <a:endParaRPr b="0" lang="en-IN" sz="4000" spc="-1" strike="noStrike">
              <a:latin typeface="Arial"/>
            </a:endParaRPr>
          </a:p>
        </p:txBody>
      </p:sp>
      <p:grpSp>
        <p:nvGrpSpPr>
          <p:cNvPr id="64" name="Group 2"/>
          <p:cNvGrpSpPr/>
          <p:nvPr/>
        </p:nvGrpSpPr>
        <p:grpSpPr>
          <a:xfrm>
            <a:off x="963000" y="1146960"/>
            <a:ext cx="10625760" cy="5472360"/>
            <a:chOff x="963000" y="1146960"/>
            <a:chExt cx="10625760" cy="5472360"/>
          </a:xfrm>
        </p:grpSpPr>
        <p:sp>
          <p:nvSpPr>
            <p:cNvPr id="65" name="CustomShape 3"/>
            <p:cNvSpPr/>
            <p:nvPr/>
          </p:nvSpPr>
          <p:spPr>
            <a:xfrm>
              <a:off x="990720" y="1146960"/>
              <a:ext cx="2464200" cy="1697760"/>
            </a:xfrm>
            <a:prstGeom prst="roundRect">
              <a:avLst>
                <a:gd name="adj" fmla="val 16667"/>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66" name="CustomShape 4"/>
            <p:cNvSpPr/>
            <p:nvPr/>
          </p:nvSpPr>
          <p:spPr>
            <a:xfrm>
              <a:off x="990720" y="2845440"/>
              <a:ext cx="2464200" cy="914040"/>
            </a:xfrm>
            <a:prstGeom prst="rect">
              <a:avLst/>
            </a:prstGeom>
            <a:noFill/>
            <a:ln>
              <a:noFill/>
            </a:ln>
          </p:spPr>
          <p:style>
            <a:lnRef idx="0"/>
            <a:fillRef idx="0"/>
            <a:effectRef idx="0"/>
            <a:fontRef idx="minor"/>
          </p:style>
          <p:txBody>
            <a:bodyPr lIns="191880" rIns="191880" tIns="191880" bIns="0"/>
            <a:p>
              <a:pPr algn="ctr">
                <a:lnSpc>
                  <a:spcPct val="90000"/>
                </a:lnSpc>
                <a:spcAft>
                  <a:spcPts val="944"/>
                </a:spcAft>
              </a:pPr>
              <a:r>
                <a:rPr b="0" lang="en-IN" sz="2700" spc="-1" strike="noStrike">
                  <a:solidFill>
                    <a:srgbClr val="000000"/>
                  </a:solidFill>
                  <a:latin typeface="Calibri"/>
                </a:rPr>
                <a:t>Arduino UNO</a:t>
              </a:r>
              <a:endParaRPr b="0" lang="en-IN" sz="2700" spc="-1" strike="noStrike">
                <a:latin typeface="Arial"/>
              </a:endParaRPr>
            </a:p>
          </p:txBody>
        </p:sp>
        <p:sp>
          <p:nvSpPr>
            <p:cNvPr id="67" name="CustomShape 5"/>
            <p:cNvSpPr/>
            <p:nvPr/>
          </p:nvSpPr>
          <p:spPr>
            <a:xfrm>
              <a:off x="4600080" y="1176480"/>
              <a:ext cx="2464200" cy="1697760"/>
            </a:xfrm>
            <a:prstGeom prst="roundRect">
              <a:avLst>
                <a:gd name="adj" fmla="val 16667"/>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68" name="CustomShape 6"/>
            <p:cNvSpPr/>
            <p:nvPr/>
          </p:nvSpPr>
          <p:spPr>
            <a:xfrm>
              <a:off x="4732920" y="2803680"/>
              <a:ext cx="2464200" cy="914040"/>
            </a:xfrm>
            <a:prstGeom prst="rect">
              <a:avLst/>
            </a:prstGeom>
            <a:noFill/>
            <a:ln>
              <a:noFill/>
            </a:ln>
          </p:spPr>
          <p:style>
            <a:lnRef idx="0"/>
            <a:fillRef idx="0"/>
            <a:effectRef idx="0"/>
            <a:fontRef idx="minor"/>
          </p:style>
          <p:txBody>
            <a:bodyPr lIns="191880" rIns="191880" tIns="191880" bIns="0"/>
            <a:p>
              <a:pPr algn="ctr">
                <a:lnSpc>
                  <a:spcPct val="90000"/>
                </a:lnSpc>
                <a:spcAft>
                  <a:spcPts val="944"/>
                </a:spcAft>
              </a:pPr>
              <a:r>
                <a:rPr b="0" lang="en-IN" sz="2700" spc="-1" strike="noStrike">
                  <a:solidFill>
                    <a:srgbClr val="000000"/>
                  </a:solidFill>
                  <a:latin typeface="Calibri"/>
                </a:rPr>
                <a:t>Arduino MEGA</a:t>
              </a:r>
              <a:endParaRPr b="0" lang="en-IN" sz="2700" spc="-1" strike="noStrike">
                <a:latin typeface="Arial"/>
              </a:endParaRPr>
            </a:p>
          </p:txBody>
        </p:sp>
        <p:sp>
          <p:nvSpPr>
            <p:cNvPr id="69" name="CustomShape 7"/>
            <p:cNvSpPr/>
            <p:nvPr/>
          </p:nvSpPr>
          <p:spPr>
            <a:xfrm>
              <a:off x="8475480" y="1348920"/>
              <a:ext cx="2464200" cy="1391760"/>
            </a:xfrm>
            <a:prstGeom prst="roundRect">
              <a:avLst>
                <a:gd name="adj" fmla="val 16667"/>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sp>
          <p:nvSpPr>
            <p:cNvPr id="70" name="CustomShape 8"/>
            <p:cNvSpPr/>
            <p:nvPr/>
          </p:nvSpPr>
          <p:spPr>
            <a:xfrm>
              <a:off x="8419680" y="2768760"/>
              <a:ext cx="2464200" cy="914040"/>
            </a:xfrm>
            <a:prstGeom prst="rect">
              <a:avLst/>
            </a:prstGeom>
            <a:noFill/>
            <a:ln>
              <a:noFill/>
            </a:ln>
          </p:spPr>
          <p:style>
            <a:lnRef idx="0"/>
            <a:fillRef idx="0"/>
            <a:effectRef idx="0"/>
            <a:fontRef idx="minor"/>
          </p:style>
          <p:txBody>
            <a:bodyPr lIns="191880" rIns="191880" tIns="191880" bIns="0"/>
            <a:p>
              <a:pPr algn="ctr">
                <a:lnSpc>
                  <a:spcPct val="90000"/>
                </a:lnSpc>
                <a:spcAft>
                  <a:spcPts val="944"/>
                </a:spcAft>
              </a:pPr>
              <a:r>
                <a:rPr b="0" lang="en-IN" sz="2700" spc="-1" strike="noStrike">
                  <a:solidFill>
                    <a:srgbClr val="000000"/>
                  </a:solidFill>
                  <a:latin typeface="Calibri"/>
                </a:rPr>
                <a:t>LilyPad</a:t>
              </a:r>
              <a:endParaRPr b="0" lang="en-IN" sz="2700" spc="-1" strike="noStrike">
                <a:latin typeface="Arial"/>
              </a:endParaRPr>
            </a:p>
          </p:txBody>
        </p:sp>
        <p:sp>
          <p:nvSpPr>
            <p:cNvPr id="71" name="CustomShape 9"/>
            <p:cNvSpPr/>
            <p:nvPr/>
          </p:nvSpPr>
          <p:spPr>
            <a:xfrm>
              <a:off x="963000" y="4170960"/>
              <a:ext cx="2464200" cy="1697760"/>
            </a:xfrm>
            <a:prstGeom prst="roundRect">
              <a:avLst>
                <a:gd name="adj" fmla="val 16667"/>
              </a:avLst>
            </a:prstGeom>
            <a:blipFill rotWithShape="0">
              <a:blip r:embed="rId4"/>
              <a:stretch>
                <a:fillRect/>
              </a:stretch>
            </a:blipFill>
            <a:ln>
              <a:solidFill>
                <a:schemeClr val="lt1">
                  <a:hueOff val="0"/>
                  <a:satOff val="0"/>
                  <a:lumOff val="0"/>
                  <a:alphaOff val="0"/>
                </a:schemeClr>
              </a:solidFill>
              <a:round/>
            </a:ln>
          </p:spPr>
          <p:style>
            <a:lnRef idx="2"/>
            <a:fillRef idx="0"/>
            <a:effectRef idx="0"/>
            <a:fontRef idx="minor"/>
          </p:style>
        </p:sp>
        <p:sp>
          <p:nvSpPr>
            <p:cNvPr id="72" name="CustomShape 10"/>
            <p:cNvSpPr/>
            <p:nvPr/>
          </p:nvSpPr>
          <p:spPr>
            <a:xfrm>
              <a:off x="9124560" y="2845440"/>
              <a:ext cx="2464200" cy="914040"/>
            </a:xfrm>
            <a:prstGeom prst="rect">
              <a:avLst/>
            </a:prstGeom>
            <a:noFill/>
            <a:ln>
              <a:noFill/>
            </a:ln>
          </p:spPr>
          <p:style>
            <a:lnRef idx="0"/>
            <a:fillRef idx="0"/>
            <a:effectRef idx="0"/>
            <a:fontRef idx="minor"/>
          </p:style>
        </p:sp>
        <p:sp>
          <p:nvSpPr>
            <p:cNvPr id="73" name="CustomShape 11"/>
            <p:cNvSpPr/>
            <p:nvPr/>
          </p:nvSpPr>
          <p:spPr>
            <a:xfrm>
              <a:off x="4786560" y="4113360"/>
              <a:ext cx="2464200" cy="1697760"/>
            </a:xfrm>
            <a:prstGeom prst="roundRect">
              <a:avLst>
                <a:gd name="adj" fmla="val 16667"/>
              </a:avLst>
            </a:prstGeom>
            <a:blipFill rotWithShape="0">
              <a:blip r:embed="rId5"/>
              <a:stretch>
                <a:fillRect/>
              </a:stretch>
            </a:blipFill>
            <a:ln>
              <a:solidFill>
                <a:schemeClr val="lt1">
                  <a:hueOff val="0"/>
                  <a:satOff val="0"/>
                  <a:lumOff val="0"/>
                  <a:alphaOff val="0"/>
                </a:schemeClr>
              </a:solidFill>
              <a:round/>
            </a:ln>
          </p:spPr>
          <p:style>
            <a:lnRef idx="2"/>
            <a:fillRef idx="0"/>
            <a:effectRef idx="0"/>
            <a:fontRef idx="minor"/>
          </p:style>
        </p:sp>
        <p:sp>
          <p:nvSpPr>
            <p:cNvPr id="74" name="CustomShape 12"/>
            <p:cNvSpPr/>
            <p:nvPr/>
          </p:nvSpPr>
          <p:spPr>
            <a:xfrm>
              <a:off x="4600080" y="5612400"/>
              <a:ext cx="2464200" cy="914040"/>
            </a:xfrm>
            <a:prstGeom prst="rect">
              <a:avLst/>
            </a:prstGeom>
            <a:noFill/>
            <a:ln>
              <a:noFill/>
            </a:ln>
          </p:spPr>
          <p:style>
            <a:lnRef idx="0"/>
            <a:fillRef idx="0"/>
            <a:effectRef idx="0"/>
            <a:fontRef idx="minor"/>
          </p:style>
          <p:txBody>
            <a:bodyPr lIns="191880" rIns="191880" tIns="191880" bIns="0"/>
            <a:p>
              <a:pPr algn="ctr">
                <a:lnSpc>
                  <a:spcPct val="90000"/>
                </a:lnSpc>
                <a:spcAft>
                  <a:spcPts val="944"/>
                </a:spcAft>
              </a:pPr>
              <a:r>
                <a:rPr b="0" lang="en-IN" sz="2700" spc="-1" strike="noStrike">
                  <a:solidFill>
                    <a:srgbClr val="000000"/>
                  </a:solidFill>
                  <a:latin typeface="Calibri"/>
                </a:rPr>
                <a:t>Arduino Nano</a:t>
              </a:r>
              <a:endParaRPr b="0" lang="en-IN" sz="2700" spc="-1" strike="noStrike">
                <a:latin typeface="Arial"/>
              </a:endParaRPr>
            </a:p>
          </p:txBody>
        </p:sp>
        <p:sp>
          <p:nvSpPr>
            <p:cNvPr id="75" name="CustomShape 13"/>
            <p:cNvSpPr/>
            <p:nvPr/>
          </p:nvSpPr>
          <p:spPr>
            <a:xfrm>
              <a:off x="8586720" y="4113360"/>
              <a:ext cx="2464200" cy="1697760"/>
            </a:xfrm>
            <a:prstGeom prst="roundRect">
              <a:avLst>
                <a:gd name="adj" fmla="val 16667"/>
              </a:avLst>
            </a:prstGeom>
            <a:blipFill rotWithShape="0">
              <a:blip r:embed="rId6"/>
              <a:stretch>
                <a:fillRect/>
              </a:stretch>
            </a:blipFill>
            <a:ln>
              <a:solidFill>
                <a:schemeClr val="lt1">
                  <a:hueOff val="0"/>
                  <a:satOff val="0"/>
                  <a:lumOff val="0"/>
                  <a:alphaOff val="0"/>
                </a:schemeClr>
              </a:solidFill>
              <a:round/>
            </a:ln>
          </p:spPr>
          <p:style>
            <a:lnRef idx="2"/>
            <a:fillRef idx="0"/>
            <a:effectRef idx="0"/>
            <a:fontRef idx="minor"/>
          </p:style>
        </p:sp>
        <p:sp>
          <p:nvSpPr>
            <p:cNvPr id="76" name="CustomShape 14"/>
            <p:cNvSpPr/>
            <p:nvPr/>
          </p:nvSpPr>
          <p:spPr>
            <a:xfrm>
              <a:off x="8586720" y="5705280"/>
              <a:ext cx="2464200" cy="914040"/>
            </a:xfrm>
            <a:prstGeom prst="rect">
              <a:avLst/>
            </a:prstGeom>
            <a:noFill/>
            <a:ln>
              <a:noFill/>
            </a:ln>
          </p:spPr>
          <p:style>
            <a:lnRef idx="0"/>
            <a:fillRef idx="0"/>
            <a:effectRef idx="0"/>
            <a:fontRef idx="minor"/>
          </p:style>
          <p:txBody>
            <a:bodyPr lIns="191880" rIns="191880" tIns="191880" bIns="0"/>
            <a:p>
              <a:pPr algn="ctr">
                <a:lnSpc>
                  <a:spcPct val="90000"/>
                </a:lnSpc>
                <a:spcAft>
                  <a:spcPts val="944"/>
                </a:spcAft>
              </a:pPr>
              <a:r>
                <a:rPr b="0" lang="en-IN" sz="2700" spc="-1" strike="noStrike">
                  <a:solidFill>
                    <a:srgbClr val="000000"/>
                  </a:solidFill>
                  <a:latin typeface="Calibri"/>
                </a:rPr>
                <a:t>Arduino Mini</a:t>
              </a:r>
              <a:endParaRPr b="0" lang="en-IN" sz="2700" spc="-1" strike="noStrike">
                <a:latin typeface="Arial"/>
              </a:endParaRPr>
            </a:p>
          </p:txBody>
        </p:sp>
      </p:grpSp>
      <p:grpSp>
        <p:nvGrpSpPr>
          <p:cNvPr id="77" name="Group 15"/>
          <p:cNvGrpSpPr/>
          <p:nvPr/>
        </p:nvGrpSpPr>
        <p:grpSpPr>
          <a:xfrm>
            <a:off x="0" y="0"/>
            <a:ext cx="36000" cy="36000"/>
            <a:chOff x="0" y="0"/>
            <a:chExt cx="36000" cy="36000"/>
          </a:xfrm>
        </p:grpSpPr>
      </p:grpSp>
      <p:sp>
        <p:nvSpPr>
          <p:cNvPr id="78" name="CustomShape 16"/>
          <p:cNvSpPr/>
          <p:nvPr/>
        </p:nvSpPr>
        <p:spPr>
          <a:xfrm>
            <a:off x="1268280" y="5768640"/>
            <a:ext cx="1918440" cy="4712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500" spc="-1" strike="noStrike">
                <a:solidFill>
                  <a:srgbClr val="000000"/>
                </a:solidFill>
                <a:latin typeface="Calibri"/>
              </a:rPr>
              <a:t>Arduino BT</a:t>
            </a:r>
            <a:endParaRPr b="0" lang="en-IN" sz="25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977760" y="489240"/>
            <a:ext cx="234828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SHIELDS</a:t>
            </a:r>
            <a:endParaRPr b="0" lang="en-IN" sz="4000" spc="-1" strike="noStrike">
              <a:latin typeface="Arial"/>
            </a:endParaRPr>
          </a:p>
        </p:txBody>
      </p:sp>
      <p:sp>
        <p:nvSpPr>
          <p:cNvPr id="80" name="CustomShape 2"/>
          <p:cNvSpPr/>
          <p:nvPr/>
        </p:nvSpPr>
        <p:spPr>
          <a:xfrm>
            <a:off x="704160" y="1514880"/>
            <a:ext cx="6610680" cy="374940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Wingdings" charset="2"/>
              <a:buChar char=""/>
            </a:pPr>
            <a:r>
              <a:rPr b="0" lang="en-IN" sz="2000" spc="-1" strike="noStrike">
                <a:solidFill>
                  <a:srgbClr val="000000"/>
                </a:solidFill>
                <a:latin typeface="Calibri"/>
              </a:rPr>
              <a:t>Shields are circuit boards that plug into the top of an Arduino.</a:t>
            </a: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They extend the capabilities of an Arduino.</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Wingdings" charset="2"/>
              <a:buChar char=""/>
            </a:pPr>
            <a:r>
              <a:rPr b="0" lang="en-IN" sz="2000" spc="-1" strike="noStrike">
                <a:solidFill>
                  <a:srgbClr val="000000"/>
                </a:solidFill>
                <a:latin typeface="Calibri"/>
              </a:rPr>
              <a:t>Examples:</a:t>
            </a:r>
            <a:endParaRPr b="0" lang="en-IN" sz="2000" spc="-1" strike="noStrike">
              <a:latin typeface="Arial"/>
            </a:endParaRPr>
          </a:p>
          <a:p>
            <a:pPr>
              <a:lnSpc>
                <a:spcPct val="100000"/>
              </a:lnSpc>
            </a:pPr>
            <a:r>
              <a:rPr b="0" lang="en-IN" sz="2000" spc="-1" strike="noStrike">
                <a:solidFill>
                  <a:srgbClr val="000000"/>
                </a:solidFill>
                <a:latin typeface="Calibri"/>
              </a:rPr>
              <a:t>Ethernet</a:t>
            </a:r>
            <a:endParaRPr b="0" lang="en-IN" sz="2000" spc="-1" strike="noStrike">
              <a:latin typeface="Arial"/>
            </a:endParaRPr>
          </a:p>
          <a:p>
            <a:pPr>
              <a:lnSpc>
                <a:spcPct val="100000"/>
              </a:lnSpc>
            </a:pPr>
            <a:r>
              <a:rPr b="0" lang="en-IN" sz="2000" spc="-1" strike="noStrike">
                <a:solidFill>
                  <a:srgbClr val="000000"/>
                </a:solidFill>
                <a:latin typeface="Calibri"/>
              </a:rPr>
              <a:t>GPS</a:t>
            </a:r>
            <a:endParaRPr b="0" lang="en-IN" sz="2000" spc="-1" strike="noStrike">
              <a:latin typeface="Arial"/>
            </a:endParaRPr>
          </a:p>
          <a:p>
            <a:pPr>
              <a:lnSpc>
                <a:spcPct val="100000"/>
              </a:lnSpc>
            </a:pPr>
            <a:r>
              <a:rPr b="0" lang="en-IN" sz="2000" spc="-1" strike="noStrike">
                <a:solidFill>
                  <a:srgbClr val="000000"/>
                </a:solidFill>
                <a:latin typeface="Calibri"/>
              </a:rPr>
              <a:t>Motor</a:t>
            </a:r>
            <a:endParaRPr b="0" lang="en-IN" sz="2000" spc="-1" strike="noStrike">
              <a:latin typeface="Arial"/>
            </a:endParaRPr>
          </a:p>
          <a:p>
            <a:pPr>
              <a:lnSpc>
                <a:spcPct val="100000"/>
              </a:lnSpc>
            </a:pPr>
            <a:r>
              <a:rPr b="0" lang="en-IN" sz="2000" spc="-1" strike="noStrike">
                <a:solidFill>
                  <a:srgbClr val="000000"/>
                </a:solidFill>
                <a:latin typeface="Calibri"/>
              </a:rPr>
              <a:t>Prototype</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gn="ctr">
              <a:lnSpc>
                <a:spcPct val="100000"/>
              </a:lnSpc>
            </a:pPr>
            <a:r>
              <a:rPr b="1" i="1" lang="en-IN" sz="2000" spc="-1" strike="noStrike" u="sng">
                <a:solidFill>
                  <a:srgbClr val="000000"/>
                </a:solidFill>
                <a:uFillTx/>
                <a:latin typeface="Calibri"/>
              </a:rPr>
              <a:t>shieldlist.org</a:t>
            </a:r>
            <a:endParaRPr b="0" lang="en-IN" sz="2000" spc="-1" strike="noStrike">
              <a:latin typeface="Arial"/>
            </a:endParaRPr>
          </a:p>
        </p:txBody>
      </p:sp>
      <p:pic>
        <p:nvPicPr>
          <p:cNvPr id="81" name="Picture 5" descr=""/>
          <p:cNvPicPr/>
          <p:nvPr/>
        </p:nvPicPr>
        <p:blipFill>
          <a:blip r:embed="rId1"/>
          <a:stretch/>
        </p:blipFill>
        <p:spPr>
          <a:xfrm>
            <a:off x="7199280" y="891000"/>
            <a:ext cx="3962160" cy="2971440"/>
          </a:xfrm>
          <a:prstGeom prst="rect">
            <a:avLst/>
          </a:prstGeom>
          <a:ln>
            <a:noFill/>
          </a:ln>
        </p:spPr>
      </p:pic>
      <p:pic>
        <p:nvPicPr>
          <p:cNvPr id="82" name="Picture 7" descr=""/>
          <p:cNvPicPr/>
          <p:nvPr/>
        </p:nvPicPr>
        <p:blipFill>
          <a:blip r:embed="rId2"/>
          <a:stretch/>
        </p:blipFill>
        <p:spPr>
          <a:xfrm>
            <a:off x="5015520" y="2671920"/>
            <a:ext cx="3191040" cy="2724120"/>
          </a:xfrm>
          <a:prstGeom prst="rect">
            <a:avLst/>
          </a:prstGeom>
          <a:ln>
            <a:noFill/>
          </a:ln>
        </p:spPr>
      </p:pic>
      <p:pic>
        <p:nvPicPr>
          <p:cNvPr id="83" name="Picture 9" descr=""/>
          <p:cNvPicPr/>
          <p:nvPr/>
        </p:nvPicPr>
        <p:blipFill>
          <a:blip r:embed="rId3"/>
          <a:stretch/>
        </p:blipFill>
        <p:spPr>
          <a:xfrm>
            <a:off x="8860680" y="3541680"/>
            <a:ext cx="2931840" cy="24771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910080" y="1682280"/>
            <a:ext cx="6095520" cy="42044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Wingdings" charset="2"/>
              <a:buChar char=""/>
            </a:pPr>
            <a:r>
              <a:rPr b="0" lang="en-IN" sz="2000" spc="-1" strike="noStrike">
                <a:solidFill>
                  <a:srgbClr val="000000"/>
                </a:solidFill>
                <a:latin typeface="Calibri"/>
              </a:rPr>
              <a:t>Get an Arduino </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Download the compiler</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Connect the controller</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Configure the compiler</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Connect the circuit</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Write the program</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Get frustrated/Debug/Get it to work</a:t>
            </a:r>
            <a:endParaRPr b="0" lang="en-IN" sz="2000" spc="-1" strike="noStrike">
              <a:latin typeface="Arial"/>
            </a:endParaRPr>
          </a:p>
          <a:p>
            <a:pPr marL="343080" indent="-342720">
              <a:lnSpc>
                <a:spcPct val="150000"/>
              </a:lnSpc>
              <a:buClr>
                <a:srgbClr val="000000"/>
              </a:buClr>
              <a:buFont typeface="Wingdings" charset="2"/>
              <a:buChar char=""/>
            </a:pPr>
            <a:r>
              <a:rPr b="0" lang="en-IN" sz="2000" spc="-1" strike="noStrike">
                <a:solidFill>
                  <a:srgbClr val="000000"/>
                </a:solidFill>
                <a:latin typeface="Calibri"/>
              </a:rPr>
              <a:t>Get excited and immediately start next project</a:t>
            </a:r>
            <a:endParaRPr b="0" lang="en-IN" sz="2000" spc="-1" strike="noStrike">
              <a:latin typeface="Arial"/>
            </a:endParaRPr>
          </a:p>
        </p:txBody>
      </p:sp>
      <p:sp>
        <p:nvSpPr>
          <p:cNvPr id="85" name="CustomShape 2"/>
          <p:cNvSpPr/>
          <p:nvPr/>
        </p:nvSpPr>
        <p:spPr>
          <a:xfrm>
            <a:off x="1213200" y="425160"/>
            <a:ext cx="4652640" cy="699840"/>
          </a:xfrm>
          <a:prstGeom prst="rect">
            <a:avLst/>
          </a:prstGeom>
          <a:gradFill rotWithShape="0">
            <a:gsLst>
              <a:gs pos="7000">
                <a:schemeClr val="accent2">
                  <a:lumMod val="75000"/>
                </a:schemeClr>
              </a:gs>
              <a:gs pos="50000">
                <a:schemeClr val="accent2">
                  <a:tint val="44500"/>
                  <a:satMod val="160000"/>
                </a:schemeClr>
              </a:gs>
              <a:gs pos="72000">
                <a:schemeClr val="accent2">
                  <a:lumMod val="20000"/>
                  <a:lumOff val="80000"/>
                </a:schemeClr>
              </a:gs>
            </a:gsLst>
            <a:lin ang="5400000"/>
          </a:gradFill>
          <a:ln>
            <a:noFill/>
          </a:ln>
        </p:spPr>
        <p:style>
          <a:lnRef idx="0"/>
          <a:fillRef idx="0"/>
          <a:effectRef idx="0"/>
          <a:fontRef idx="minor"/>
        </p:style>
        <p:txBody>
          <a:bodyPr wrap="none" lIns="90000" rIns="90000" tIns="45000" bIns="45000"/>
          <a:p>
            <a:pPr>
              <a:lnSpc>
                <a:spcPct val="100000"/>
              </a:lnSpc>
            </a:pPr>
            <a:r>
              <a:rPr b="0" lang="en-IN" sz="4000" spc="-1" strike="noStrike">
                <a:solidFill>
                  <a:srgbClr val="000000"/>
                </a:solidFill>
                <a:latin typeface="Arial Black"/>
              </a:rPr>
              <a:t>WHERE TO START</a:t>
            </a:r>
            <a:endParaRPr b="0" lang="en-IN" sz="40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5f51"/>
      </a:dk2>
      <a:lt2>
        <a:srgbClr val="e2dfcc"/>
      </a:lt2>
      <a:accent1>
        <a:srgbClr val="4c661a"/>
      </a:accent1>
      <a:accent2>
        <a:srgbClr val="4a7b29"/>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1070</TotalTime>
  <Application>LibreOffice/6.0.7.3$Linux_X86_64 LibreOffice_project/00m0$Build-3</Application>
  <Words>1638</Words>
  <Paragraphs>414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2016-12-14T06:18:10Z</dcterms:created>
  <dc:creator>sagar</dc:creator>
  <dc:description/>
  <dc:language>en-IN</dc:language>
  <cp:lastModifiedBy/>
  <dcterms:modified xsi:type="dcterms:W3CDTF">2019-03-24T18:23:10Z</dcterms:modified>
  <cp:revision>50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41</vt:i4>
  </property>
</Properties>
</file>